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6" r:id="rId4"/>
    <p:sldMasterId id="2147483657" r:id="rId5"/>
  </p:sldMasterIdLst>
  <p:notesMasterIdLst>
    <p:notesMasterId r:id="rId38"/>
  </p:notesMasterIdLst>
  <p:sldIdLst>
    <p:sldId id="347" r:id="rId6"/>
    <p:sldId id="257" r:id="rId7"/>
    <p:sldId id="258" r:id="rId8"/>
    <p:sldId id="320" r:id="rId9"/>
    <p:sldId id="327" r:id="rId10"/>
    <p:sldId id="329" r:id="rId11"/>
    <p:sldId id="331" r:id="rId12"/>
    <p:sldId id="341" r:id="rId13"/>
    <p:sldId id="342" r:id="rId14"/>
    <p:sldId id="343" r:id="rId15"/>
    <p:sldId id="344" r:id="rId16"/>
    <p:sldId id="349" r:id="rId17"/>
    <p:sldId id="330" r:id="rId18"/>
    <p:sldId id="259" r:id="rId19"/>
    <p:sldId id="332" r:id="rId20"/>
    <p:sldId id="333" r:id="rId21"/>
    <p:sldId id="336" r:id="rId22"/>
    <p:sldId id="275" r:id="rId23"/>
    <p:sldId id="307" r:id="rId24"/>
    <p:sldId id="335" r:id="rId25"/>
    <p:sldId id="285" r:id="rId26"/>
    <p:sldId id="337" r:id="rId27"/>
    <p:sldId id="338" r:id="rId28"/>
    <p:sldId id="323" r:id="rId29"/>
    <p:sldId id="339" r:id="rId30"/>
    <p:sldId id="340" r:id="rId31"/>
    <p:sldId id="324" r:id="rId32"/>
    <p:sldId id="350" r:id="rId33"/>
    <p:sldId id="321" r:id="rId34"/>
    <p:sldId id="348" r:id="rId35"/>
    <p:sldId id="272" r:id="rId36"/>
    <p:sldId id="287" r:id="rId37"/>
  </p:sldIdLst>
  <p:sldSz cx="9906000" cy="6858000" type="A4"/>
  <p:notesSz cx="7010400" cy="9296400"/>
  <p:embeddedFontLst>
    <p:embeddedFont>
      <p:font typeface="ＭＳ Ｐゴシック" panose="020B0600070205080204" pitchFamily="34" charset="-128"/>
      <p:regular r:id="rId39"/>
    </p:embeddedFont>
    <p:embeddedFont>
      <p:font typeface="Century Gothic" panose="020B0502020202020204" pitchFamily="34" charset="0"/>
      <p:regular r:id="rId40"/>
      <p:bold r:id="rId41"/>
      <p:italic r:id="rId42"/>
      <p:bold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B1F603-9E37-C5DB-7B6D-04BF6CABBED2}" v="1" dt="2024-05-15T19:50:59.2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2"/>
    <p:restoredTop sz="62111" autoAdjust="0"/>
  </p:normalViewPr>
  <p:slideViewPr>
    <p:cSldViewPr snapToGrid="0">
      <p:cViewPr varScale="1">
        <p:scale>
          <a:sx n="77" d="100"/>
          <a:sy n="77" d="100"/>
        </p:scale>
        <p:origin x="2626" y="43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899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font" Target="fonts/font1.fntdata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font" Target="fonts/font4.fntdata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font" Target="fonts/font2.fntdata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font" Target="fonts/font5.fntdata"/><Relationship Id="rId48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notesMaster" Target="notesMasters/notesMaster1.xml"/><Relationship Id="rId46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font" Target="fonts/font3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hieu Waeber" userId="S::mathieu.waeber@un.org::04d8e935-c572-4115-98a5-81e3624f76bd" providerId="AD" clId="Web-{3CB1F603-9E37-C5DB-7B6D-04BF6CABBED2}"/>
    <pc:docChg chg="modSld">
      <pc:chgData name="Mathieu Waeber" userId="S::mathieu.waeber@un.org::04d8e935-c572-4115-98a5-81e3624f76bd" providerId="AD" clId="Web-{3CB1F603-9E37-C5DB-7B6D-04BF6CABBED2}" dt="2024-05-15T19:50:54.529" v="1"/>
      <pc:docMkLst>
        <pc:docMk/>
      </pc:docMkLst>
      <pc:sldChg chg="modNotes">
        <pc:chgData name="Mathieu Waeber" userId="S::mathieu.waeber@un.org::04d8e935-c572-4115-98a5-81e3624f76bd" providerId="AD" clId="Web-{3CB1F603-9E37-C5DB-7B6D-04BF6CABBED2}" dt="2024-05-15T19:50:54.529" v="1"/>
        <pc:sldMkLst>
          <pc:docMk/>
          <pc:sldMk cId="4121274193" sldId="349"/>
        </pc:sldMkLst>
      </pc:sldChg>
    </pc:docChg>
  </pc:docChgLst>
  <pc:docChgLst>
    <pc:chgData name="Mathieu Waeber" userId="S::mathieu.waeber@un.org::04d8e935-c572-4115-98a5-81e3624f76bd" providerId="AD" clId="Web-{A7812B7F-CBA8-0644-22AA-3E2CEA26F41D}"/>
    <pc:docChg chg="modSld">
      <pc:chgData name="Mathieu Waeber" userId="S::mathieu.waeber@un.org::04d8e935-c572-4115-98a5-81e3624f76bd" providerId="AD" clId="Web-{A7812B7F-CBA8-0644-22AA-3E2CEA26F41D}" dt="2024-05-15T19:44:38.280" v="2"/>
      <pc:docMkLst>
        <pc:docMk/>
      </pc:docMkLst>
      <pc:sldChg chg="modNotes">
        <pc:chgData name="Mathieu Waeber" userId="S::mathieu.waeber@un.org::04d8e935-c572-4115-98a5-81e3624f76bd" providerId="AD" clId="Web-{A7812B7F-CBA8-0644-22AA-3E2CEA26F41D}" dt="2024-05-15T19:44:38.280" v="2"/>
        <pc:sldMkLst>
          <pc:docMk/>
          <pc:sldMk cId="0" sldId="257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BD51BB-E691-3C43-9A84-AB12BBD27AFF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FB35DA0-FB83-2744-9E96-BBCAADEDCAA4}">
      <dgm:prSet phldrT="[Text]" custT="1"/>
      <dgm:spPr/>
      <dgm:t>
        <a:bodyPr/>
        <a:lstStyle/>
        <a:p>
          <a:r>
            <a:rPr lang="en-GB" sz="2000"/>
            <a:t>Understanding and Calculating NEQ</a:t>
          </a:r>
        </a:p>
      </dgm:t>
    </dgm:pt>
    <dgm:pt modelId="{8292AC1B-9C23-AD47-B1E7-E36D57328258}" type="parTrans" cxnId="{3EC39098-11BC-5C48-8E79-FC03A9C3C98C}">
      <dgm:prSet/>
      <dgm:spPr/>
      <dgm:t>
        <a:bodyPr/>
        <a:lstStyle/>
        <a:p>
          <a:endParaRPr lang="en-GB" sz="2000"/>
        </a:p>
      </dgm:t>
    </dgm:pt>
    <dgm:pt modelId="{A3262D77-20D2-CE4E-969F-047A4D82657D}" type="sibTrans" cxnId="{3EC39098-11BC-5C48-8E79-FC03A9C3C98C}">
      <dgm:prSet/>
      <dgm:spPr/>
      <dgm:t>
        <a:bodyPr/>
        <a:lstStyle/>
        <a:p>
          <a:endParaRPr lang="en-GB" sz="2000"/>
        </a:p>
      </dgm:t>
    </dgm:pt>
    <dgm:pt modelId="{F27BD22D-DD5C-FC45-9A8F-9B0BCE6A8930}">
      <dgm:prSet phldrT="[Text]" custT="1"/>
      <dgm:spPr/>
      <dgm:t>
        <a:bodyPr/>
        <a:lstStyle/>
        <a:p>
          <a:r>
            <a:rPr lang="en-GB" sz="2000"/>
            <a:t>Calculating the NEQ for an ammunition stack, store and for ammunition in transit</a:t>
          </a:r>
        </a:p>
      </dgm:t>
    </dgm:pt>
    <dgm:pt modelId="{B8F13915-D955-854E-BF3F-3E252A0D30ED}" type="parTrans" cxnId="{21A38E21-3712-844B-95D0-2EFF5BB06B8B}">
      <dgm:prSet/>
      <dgm:spPr/>
      <dgm:t>
        <a:bodyPr/>
        <a:lstStyle/>
        <a:p>
          <a:endParaRPr lang="en-GB" sz="2000"/>
        </a:p>
      </dgm:t>
    </dgm:pt>
    <dgm:pt modelId="{625A4649-9257-634C-9A6A-99F23B9382C1}" type="sibTrans" cxnId="{21A38E21-3712-844B-95D0-2EFF5BB06B8B}">
      <dgm:prSet/>
      <dgm:spPr/>
      <dgm:t>
        <a:bodyPr/>
        <a:lstStyle/>
        <a:p>
          <a:endParaRPr lang="en-GB" sz="2000"/>
        </a:p>
      </dgm:t>
    </dgm:pt>
    <dgm:pt modelId="{7682538B-9D20-2A40-97FA-B163C76E3BC2}">
      <dgm:prSet phldrT="[Text]" custT="1"/>
      <dgm:spPr/>
      <dgm:t>
        <a:bodyPr/>
        <a:lstStyle/>
        <a:p>
          <a:r>
            <a:rPr lang="en-GB" sz="2000"/>
            <a:t>NEQ and UN T/PCC Ammunition Managers </a:t>
          </a:r>
        </a:p>
      </dgm:t>
    </dgm:pt>
    <dgm:pt modelId="{7E5841FD-84A6-9B42-A902-79C95314FAFC}" type="parTrans" cxnId="{8BEB04BB-D2F7-8B43-8FFB-0248B8415A83}">
      <dgm:prSet/>
      <dgm:spPr/>
      <dgm:t>
        <a:bodyPr/>
        <a:lstStyle/>
        <a:p>
          <a:endParaRPr lang="en-GB" sz="2000"/>
        </a:p>
      </dgm:t>
    </dgm:pt>
    <dgm:pt modelId="{368541D3-2014-2343-AC3C-54E2F2A15C89}" type="sibTrans" cxnId="{8BEB04BB-D2F7-8B43-8FFB-0248B8415A83}">
      <dgm:prSet/>
      <dgm:spPr/>
      <dgm:t>
        <a:bodyPr/>
        <a:lstStyle/>
        <a:p>
          <a:endParaRPr lang="en-GB" sz="2000"/>
        </a:p>
      </dgm:t>
    </dgm:pt>
    <dgm:pt modelId="{B7EC3B69-8572-624F-8ABB-0351BE1F79D4}" type="pres">
      <dgm:prSet presAssocID="{91BD51BB-E691-3C43-9A84-AB12BBD27AFF}" presName="linear" presStyleCnt="0">
        <dgm:presLayoutVars>
          <dgm:dir/>
          <dgm:animLvl val="lvl"/>
          <dgm:resizeHandles val="exact"/>
        </dgm:presLayoutVars>
      </dgm:prSet>
      <dgm:spPr/>
    </dgm:pt>
    <dgm:pt modelId="{F3905278-4FF2-A24C-B0AA-193B00F39A94}" type="pres">
      <dgm:prSet presAssocID="{CFB35DA0-FB83-2744-9E96-BBCAADEDCAA4}" presName="parentLin" presStyleCnt="0"/>
      <dgm:spPr/>
    </dgm:pt>
    <dgm:pt modelId="{52008804-CED4-0148-B7F3-94D7C06189A3}" type="pres">
      <dgm:prSet presAssocID="{CFB35DA0-FB83-2744-9E96-BBCAADEDCAA4}" presName="parentLeftMargin" presStyleLbl="node1" presStyleIdx="0" presStyleCnt="3"/>
      <dgm:spPr/>
    </dgm:pt>
    <dgm:pt modelId="{74940EA6-0E24-B144-B5E0-56E1AE5EE2EF}" type="pres">
      <dgm:prSet presAssocID="{CFB35DA0-FB83-2744-9E96-BBCAADEDCAA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51BA1BE-FC86-8845-A344-9F50516DDF63}" type="pres">
      <dgm:prSet presAssocID="{CFB35DA0-FB83-2744-9E96-BBCAADEDCAA4}" presName="negativeSpace" presStyleCnt="0"/>
      <dgm:spPr/>
    </dgm:pt>
    <dgm:pt modelId="{65534656-6034-0E48-AB07-37C85E0532CA}" type="pres">
      <dgm:prSet presAssocID="{CFB35DA0-FB83-2744-9E96-BBCAADEDCAA4}" presName="childText" presStyleLbl="conFgAcc1" presStyleIdx="0" presStyleCnt="3">
        <dgm:presLayoutVars>
          <dgm:bulletEnabled val="1"/>
        </dgm:presLayoutVars>
      </dgm:prSet>
      <dgm:spPr/>
    </dgm:pt>
    <dgm:pt modelId="{09D3FE2C-8765-0D46-A7A8-84AD81AD4BED}" type="pres">
      <dgm:prSet presAssocID="{A3262D77-20D2-CE4E-969F-047A4D82657D}" presName="spaceBetweenRectangles" presStyleCnt="0"/>
      <dgm:spPr/>
    </dgm:pt>
    <dgm:pt modelId="{99FE0725-49C9-764F-AA38-D39378224ED6}" type="pres">
      <dgm:prSet presAssocID="{F27BD22D-DD5C-FC45-9A8F-9B0BCE6A8930}" presName="parentLin" presStyleCnt="0"/>
      <dgm:spPr/>
    </dgm:pt>
    <dgm:pt modelId="{085E4783-3126-3F45-ADF1-B1C776FAA1BA}" type="pres">
      <dgm:prSet presAssocID="{F27BD22D-DD5C-FC45-9A8F-9B0BCE6A8930}" presName="parentLeftMargin" presStyleLbl="node1" presStyleIdx="0" presStyleCnt="3" custScaleX="135098"/>
      <dgm:spPr/>
    </dgm:pt>
    <dgm:pt modelId="{F1EBCEDD-9CA3-8A4E-88BD-8DDD3AF859AA}" type="pres">
      <dgm:prSet presAssocID="{F27BD22D-DD5C-FC45-9A8F-9B0BCE6A893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984A5A-39B8-9842-8C1C-23F2EE2C2437}" type="pres">
      <dgm:prSet presAssocID="{F27BD22D-DD5C-FC45-9A8F-9B0BCE6A8930}" presName="negativeSpace" presStyleCnt="0"/>
      <dgm:spPr/>
    </dgm:pt>
    <dgm:pt modelId="{5CF5050E-9ACE-4B4D-9A26-24AA3918F91A}" type="pres">
      <dgm:prSet presAssocID="{F27BD22D-DD5C-FC45-9A8F-9B0BCE6A8930}" presName="childText" presStyleLbl="conFgAcc1" presStyleIdx="1" presStyleCnt="3">
        <dgm:presLayoutVars>
          <dgm:bulletEnabled val="1"/>
        </dgm:presLayoutVars>
      </dgm:prSet>
      <dgm:spPr/>
    </dgm:pt>
    <dgm:pt modelId="{45A56509-8387-024F-9419-F337E2571B5A}" type="pres">
      <dgm:prSet presAssocID="{625A4649-9257-634C-9A6A-99F23B9382C1}" presName="spaceBetweenRectangles" presStyleCnt="0"/>
      <dgm:spPr/>
    </dgm:pt>
    <dgm:pt modelId="{42956BDF-4987-F446-AC24-9C8B85B561AE}" type="pres">
      <dgm:prSet presAssocID="{7682538B-9D20-2A40-97FA-B163C76E3BC2}" presName="parentLin" presStyleCnt="0"/>
      <dgm:spPr/>
    </dgm:pt>
    <dgm:pt modelId="{0BD5F336-085B-1D40-AB4F-72184779E56A}" type="pres">
      <dgm:prSet presAssocID="{7682538B-9D20-2A40-97FA-B163C76E3BC2}" presName="parentLeftMargin" presStyleLbl="node1" presStyleIdx="1" presStyleCnt="3" custScaleX="134692"/>
      <dgm:spPr/>
    </dgm:pt>
    <dgm:pt modelId="{0D5D6C3A-B89D-5141-95E9-09CA4639C8FB}" type="pres">
      <dgm:prSet presAssocID="{7682538B-9D20-2A40-97FA-B163C76E3BC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2118BD5-1EFE-0346-A2DA-3522E023E8C4}" type="pres">
      <dgm:prSet presAssocID="{7682538B-9D20-2A40-97FA-B163C76E3BC2}" presName="negativeSpace" presStyleCnt="0"/>
      <dgm:spPr/>
    </dgm:pt>
    <dgm:pt modelId="{EC8B69A5-D09B-4F42-A2E1-D631BE2D128E}" type="pres">
      <dgm:prSet presAssocID="{7682538B-9D20-2A40-97FA-B163C76E3BC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3DFB104-C8CF-D344-82EB-BF41426F9C6E}" type="presOf" srcId="{CFB35DA0-FB83-2744-9E96-BBCAADEDCAA4}" destId="{52008804-CED4-0148-B7F3-94D7C06189A3}" srcOrd="0" destOrd="0" presId="urn:microsoft.com/office/officeart/2005/8/layout/list1"/>
    <dgm:cxn modelId="{21A38E21-3712-844B-95D0-2EFF5BB06B8B}" srcId="{91BD51BB-E691-3C43-9A84-AB12BBD27AFF}" destId="{F27BD22D-DD5C-FC45-9A8F-9B0BCE6A8930}" srcOrd="1" destOrd="0" parTransId="{B8F13915-D955-854E-BF3F-3E252A0D30ED}" sibTransId="{625A4649-9257-634C-9A6A-99F23B9382C1}"/>
    <dgm:cxn modelId="{B1B0132A-ABC6-3D42-AD84-4BF960B13558}" type="presOf" srcId="{CFB35DA0-FB83-2744-9E96-BBCAADEDCAA4}" destId="{74940EA6-0E24-B144-B5E0-56E1AE5EE2EF}" srcOrd="1" destOrd="0" presId="urn:microsoft.com/office/officeart/2005/8/layout/list1"/>
    <dgm:cxn modelId="{E4061463-BA6F-7C49-8454-CF6A6503941B}" type="presOf" srcId="{F27BD22D-DD5C-FC45-9A8F-9B0BCE6A8930}" destId="{F1EBCEDD-9CA3-8A4E-88BD-8DDD3AF859AA}" srcOrd="1" destOrd="0" presId="urn:microsoft.com/office/officeart/2005/8/layout/list1"/>
    <dgm:cxn modelId="{EB7A7772-13A6-4749-B4EC-4B9B1512C4C8}" type="presOf" srcId="{7682538B-9D20-2A40-97FA-B163C76E3BC2}" destId="{0BD5F336-085B-1D40-AB4F-72184779E56A}" srcOrd="0" destOrd="0" presId="urn:microsoft.com/office/officeart/2005/8/layout/list1"/>
    <dgm:cxn modelId="{A0DB347E-4CB7-E941-80BE-127AD28BD69A}" type="presOf" srcId="{91BD51BB-E691-3C43-9A84-AB12BBD27AFF}" destId="{B7EC3B69-8572-624F-8ABB-0351BE1F79D4}" srcOrd="0" destOrd="0" presId="urn:microsoft.com/office/officeart/2005/8/layout/list1"/>
    <dgm:cxn modelId="{3EC39098-11BC-5C48-8E79-FC03A9C3C98C}" srcId="{91BD51BB-E691-3C43-9A84-AB12BBD27AFF}" destId="{CFB35DA0-FB83-2744-9E96-BBCAADEDCAA4}" srcOrd="0" destOrd="0" parTransId="{8292AC1B-9C23-AD47-B1E7-E36D57328258}" sibTransId="{A3262D77-20D2-CE4E-969F-047A4D82657D}"/>
    <dgm:cxn modelId="{8BEB04BB-D2F7-8B43-8FFB-0248B8415A83}" srcId="{91BD51BB-E691-3C43-9A84-AB12BBD27AFF}" destId="{7682538B-9D20-2A40-97FA-B163C76E3BC2}" srcOrd="2" destOrd="0" parTransId="{7E5841FD-84A6-9B42-A902-79C95314FAFC}" sibTransId="{368541D3-2014-2343-AC3C-54E2F2A15C89}"/>
    <dgm:cxn modelId="{DC3CA2DB-523D-8246-9543-4ACA4476257F}" type="presOf" srcId="{F27BD22D-DD5C-FC45-9A8F-9B0BCE6A8930}" destId="{085E4783-3126-3F45-ADF1-B1C776FAA1BA}" srcOrd="0" destOrd="0" presId="urn:microsoft.com/office/officeart/2005/8/layout/list1"/>
    <dgm:cxn modelId="{16914FE8-5891-5546-A8FB-D657D3CB297E}" type="presOf" srcId="{7682538B-9D20-2A40-97FA-B163C76E3BC2}" destId="{0D5D6C3A-B89D-5141-95E9-09CA4639C8FB}" srcOrd="1" destOrd="0" presId="urn:microsoft.com/office/officeart/2005/8/layout/list1"/>
    <dgm:cxn modelId="{AAB38851-A4B4-B14E-A993-AEF8F405503D}" type="presParOf" srcId="{B7EC3B69-8572-624F-8ABB-0351BE1F79D4}" destId="{F3905278-4FF2-A24C-B0AA-193B00F39A94}" srcOrd="0" destOrd="0" presId="urn:microsoft.com/office/officeart/2005/8/layout/list1"/>
    <dgm:cxn modelId="{14B800BA-D698-5740-A865-17ED225A6A43}" type="presParOf" srcId="{F3905278-4FF2-A24C-B0AA-193B00F39A94}" destId="{52008804-CED4-0148-B7F3-94D7C06189A3}" srcOrd="0" destOrd="0" presId="urn:microsoft.com/office/officeart/2005/8/layout/list1"/>
    <dgm:cxn modelId="{878603A3-9972-5043-B7AA-1B6ABDDE0DA8}" type="presParOf" srcId="{F3905278-4FF2-A24C-B0AA-193B00F39A94}" destId="{74940EA6-0E24-B144-B5E0-56E1AE5EE2EF}" srcOrd="1" destOrd="0" presId="urn:microsoft.com/office/officeart/2005/8/layout/list1"/>
    <dgm:cxn modelId="{3DD7D529-76A6-FB49-BAF5-17E5A462FE94}" type="presParOf" srcId="{B7EC3B69-8572-624F-8ABB-0351BE1F79D4}" destId="{A51BA1BE-FC86-8845-A344-9F50516DDF63}" srcOrd="1" destOrd="0" presId="urn:microsoft.com/office/officeart/2005/8/layout/list1"/>
    <dgm:cxn modelId="{D10AD675-AEF8-8545-82C0-4C8C29B46722}" type="presParOf" srcId="{B7EC3B69-8572-624F-8ABB-0351BE1F79D4}" destId="{65534656-6034-0E48-AB07-37C85E0532CA}" srcOrd="2" destOrd="0" presId="urn:microsoft.com/office/officeart/2005/8/layout/list1"/>
    <dgm:cxn modelId="{FA523925-7C49-7043-ABAB-8112DC367D66}" type="presParOf" srcId="{B7EC3B69-8572-624F-8ABB-0351BE1F79D4}" destId="{09D3FE2C-8765-0D46-A7A8-84AD81AD4BED}" srcOrd="3" destOrd="0" presId="urn:microsoft.com/office/officeart/2005/8/layout/list1"/>
    <dgm:cxn modelId="{DACA515B-C955-FD4E-8B78-A39B83565F45}" type="presParOf" srcId="{B7EC3B69-8572-624F-8ABB-0351BE1F79D4}" destId="{99FE0725-49C9-764F-AA38-D39378224ED6}" srcOrd="4" destOrd="0" presId="urn:microsoft.com/office/officeart/2005/8/layout/list1"/>
    <dgm:cxn modelId="{AD795BC7-8F17-6044-BDC1-6BF4706E2F20}" type="presParOf" srcId="{99FE0725-49C9-764F-AA38-D39378224ED6}" destId="{085E4783-3126-3F45-ADF1-B1C776FAA1BA}" srcOrd="0" destOrd="0" presId="urn:microsoft.com/office/officeart/2005/8/layout/list1"/>
    <dgm:cxn modelId="{33BF4D54-DEF4-F04C-B85F-A93C83ECD536}" type="presParOf" srcId="{99FE0725-49C9-764F-AA38-D39378224ED6}" destId="{F1EBCEDD-9CA3-8A4E-88BD-8DDD3AF859AA}" srcOrd="1" destOrd="0" presId="urn:microsoft.com/office/officeart/2005/8/layout/list1"/>
    <dgm:cxn modelId="{173FC63B-1FEE-FA40-BE26-A458ECC2A9D0}" type="presParOf" srcId="{B7EC3B69-8572-624F-8ABB-0351BE1F79D4}" destId="{98984A5A-39B8-9842-8C1C-23F2EE2C2437}" srcOrd="5" destOrd="0" presId="urn:microsoft.com/office/officeart/2005/8/layout/list1"/>
    <dgm:cxn modelId="{1F216635-23E5-1A46-8FD2-FAE5462E9FA7}" type="presParOf" srcId="{B7EC3B69-8572-624F-8ABB-0351BE1F79D4}" destId="{5CF5050E-9ACE-4B4D-9A26-24AA3918F91A}" srcOrd="6" destOrd="0" presId="urn:microsoft.com/office/officeart/2005/8/layout/list1"/>
    <dgm:cxn modelId="{92448845-03ED-BD49-9772-14131B305B3D}" type="presParOf" srcId="{B7EC3B69-8572-624F-8ABB-0351BE1F79D4}" destId="{45A56509-8387-024F-9419-F337E2571B5A}" srcOrd="7" destOrd="0" presId="urn:microsoft.com/office/officeart/2005/8/layout/list1"/>
    <dgm:cxn modelId="{34FA38FE-481F-8F4B-9FA7-8489299D74CA}" type="presParOf" srcId="{B7EC3B69-8572-624F-8ABB-0351BE1F79D4}" destId="{42956BDF-4987-F446-AC24-9C8B85B561AE}" srcOrd="8" destOrd="0" presId="urn:microsoft.com/office/officeart/2005/8/layout/list1"/>
    <dgm:cxn modelId="{86A4E2C1-009A-9F4C-91D8-03BEE2A0EE5B}" type="presParOf" srcId="{42956BDF-4987-F446-AC24-9C8B85B561AE}" destId="{0BD5F336-085B-1D40-AB4F-72184779E56A}" srcOrd="0" destOrd="0" presId="urn:microsoft.com/office/officeart/2005/8/layout/list1"/>
    <dgm:cxn modelId="{23B81C74-9ADB-4E44-B11A-8D65E4344DCB}" type="presParOf" srcId="{42956BDF-4987-F446-AC24-9C8B85B561AE}" destId="{0D5D6C3A-B89D-5141-95E9-09CA4639C8FB}" srcOrd="1" destOrd="0" presId="urn:microsoft.com/office/officeart/2005/8/layout/list1"/>
    <dgm:cxn modelId="{4A4C6B08-3BEA-8340-AAFA-43E03142E5E2}" type="presParOf" srcId="{B7EC3B69-8572-624F-8ABB-0351BE1F79D4}" destId="{E2118BD5-1EFE-0346-A2DA-3522E023E8C4}" srcOrd="9" destOrd="0" presId="urn:microsoft.com/office/officeart/2005/8/layout/list1"/>
    <dgm:cxn modelId="{5DA730A2-7D93-B545-8BD9-C0AF32AF53B3}" type="presParOf" srcId="{B7EC3B69-8572-624F-8ABB-0351BE1F79D4}" destId="{EC8B69A5-D09B-4F42-A2E1-D631BE2D128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BD51BB-E691-3C43-9A84-AB12BBD27AFF}" type="doc">
      <dgm:prSet loTypeId="urn:microsoft.com/office/officeart/2005/8/layout/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FB35DA0-FB83-2744-9E96-BBCAADEDCAA4}">
      <dgm:prSet phldrT="[Text]" custT="1"/>
      <dgm:spPr/>
      <dgm:t>
        <a:bodyPr/>
        <a:lstStyle/>
        <a:p>
          <a:r>
            <a:rPr lang="en-GB" sz="2000"/>
            <a:t>Understanding and Calculating NEQ</a:t>
          </a:r>
        </a:p>
      </dgm:t>
    </dgm:pt>
    <dgm:pt modelId="{8292AC1B-9C23-AD47-B1E7-E36D57328258}" type="parTrans" cxnId="{3EC39098-11BC-5C48-8E79-FC03A9C3C98C}">
      <dgm:prSet/>
      <dgm:spPr/>
      <dgm:t>
        <a:bodyPr/>
        <a:lstStyle/>
        <a:p>
          <a:endParaRPr lang="en-GB" sz="2000"/>
        </a:p>
      </dgm:t>
    </dgm:pt>
    <dgm:pt modelId="{A3262D77-20D2-CE4E-969F-047A4D82657D}" type="sibTrans" cxnId="{3EC39098-11BC-5C48-8E79-FC03A9C3C98C}">
      <dgm:prSet/>
      <dgm:spPr/>
      <dgm:t>
        <a:bodyPr/>
        <a:lstStyle/>
        <a:p>
          <a:endParaRPr lang="en-GB" sz="2000"/>
        </a:p>
      </dgm:t>
    </dgm:pt>
    <dgm:pt modelId="{F27BD22D-DD5C-FC45-9A8F-9B0BCE6A8930}">
      <dgm:prSet phldrT="[Text]" custT="1"/>
      <dgm:spPr/>
      <dgm:t>
        <a:bodyPr/>
        <a:lstStyle/>
        <a:p>
          <a:r>
            <a:rPr lang="en-GB" sz="2000"/>
            <a:t>Calculating the NEQ for an ammunition stack, store and for ammunition in transit</a:t>
          </a:r>
        </a:p>
      </dgm:t>
    </dgm:pt>
    <dgm:pt modelId="{B8F13915-D955-854E-BF3F-3E252A0D30ED}" type="parTrans" cxnId="{21A38E21-3712-844B-95D0-2EFF5BB06B8B}">
      <dgm:prSet/>
      <dgm:spPr/>
      <dgm:t>
        <a:bodyPr/>
        <a:lstStyle/>
        <a:p>
          <a:endParaRPr lang="en-GB" sz="2000"/>
        </a:p>
      </dgm:t>
    </dgm:pt>
    <dgm:pt modelId="{625A4649-9257-634C-9A6A-99F23B9382C1}" type="sibTrans" cxnId="{21A38E21-3712-844B-95D0-2EFF5BB06B8B}">
      <dgm:prSet/>
      <dgm:spPr/>
      <dgm:t>
        <a:bodyPr/>
        <a:lstStyle/>
        <a:p>
          <a:endParaRPr lang="en-GB" sz="2000"/>
        </a:p>
      </dgm:t>
    </dgm:pt>
    <dgm:pt modelId="{7682538B-9D20-2A40-97FA-B163C76E3BC2}">
      <dgm:prSet phldrT="[Text]" custT="1"/>
      <dgm:spPr/>
      <dgm:t>
        <a:bodyPr/>
        <a:lstStyle/>
        <a:p>
          <a:r>
            <a:rPr lang="en-GB" sz="2000"/>
            <a:t>NEQ and UN T/PCC Ammunition Managers </a:t>
          </a:r>
        </a:p>
      </dgm:t>
    </dgm:pt>
    <dgm:pt modelId="{7E5841FD-84A6-9B42-A902-79C95314FAFC}" type="parTrans" cxnId="{8BEB04BB-D2F7-8B43-8FFB-0248B8415A83}">
      <dgm:prSet/>
      <dgm:spPr/>
      <dgm:t>
        <a:bodyPr/>
        <a:lstStyle/>
        <a:p>
          <a:endParaRPr lang="en-GB" sz="2000"/>
        </a:p>
      </dgm:t>
    </dgm:pt>
    <dgm:pt modelId="{368541D3-2014-2343-AC3C-54E2F2A15C89}" type="sibTrans" cxnId="{8BEB04BB-D2F7-8B43-8FFB-0248B8415A83}">
      <dgm:prSet/>
      <dgm:spPr/>
      <dgm:t>
        <a:bodyPr/>
        <a:lstStyle/>
        <a:p>
          <a:endParaRPr lang="en-GB" sz="2000"/>
        </a:p>
      </dgm:t>
    </dgm:pt>
    <dgm:pt modelId="{B7EC3B69-8572-624F-8ABB-0351BE1F79D4}" type="pres">
      <dgm:prSet presAssocID="{91BD51BB-E691-3C43-9A84-AB12BBD27AFF}" presName="linear" presStyleCnt="0">
        <dgm:presLayoutVars>
          <dgm:dir/>
          <dgm:animLvl val="lvl"/>
          <dgm:resizeHandles val="exact"/>
        </dgm:presLayoutVars>
      </dgm:prSet>
      <dgm:spPr/>
    </dgm:pt>
    <dgm:pt modelId="{F3905278-4FF2-A24C-B0AA-193B00F39A94}" type="pres">
      <dgm:prSet presAssocID="{CFB35DA0-FB83-2744-9E96-BBCAADEDCAA4}" presName="parentLin" presStyleCnt="0"/>
      <dgm:spPr/>
    </dgm:pt>
    <dgm:pt modelId="{52008804-CED4-0148-B7F3-94D7C06189A3}" type="pres">
      <dgm:prSet presAssocID="{CFB35DA0-FB83-2744-9E96-BBCAADEDCAA4}" presName="parentLeftMargin" presStyleLbl="node1" presStyleIdx="0" presStyleCnt="3"/>
      <dgm:spPr/>
    </dgm:pt>
    <dgm:pt modelId="{74940EA6-0E24-B144-B5E0-56E1AE5EE2EF}" type="pres">
      <dgm:prSet presAssocID="{CFB35DA0-FB83-2744-9E96-BBCAADEDCAA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A51BA1BE-FC86-8845-A344-9F50516DDF63}" type="pres">
      <dgm:prSet presAssocID="{CFB35DA0-FB83-2744-9E96-BBCAADEDCAA4}" presName="negativeSpace" presStyleCnt="0"/>
      <dgm:spPr/>
    </dgm:pt>
    <dgm:pt modelId="{65534656-6034-0E48-AB07-37C85E0532CA}" type="pres">
      <dgm:prSet presAssocID="{CFB35DA0-FB83-2744-9E96-BBCAADEDCAA4}" presName="childText" presStyleLbl="conFgAcc1" presStyleIdx="0" presStyleCnt="3">
        <dgm:presLayoutVars>
          <dgm:bulletEnabled val="1"/>
        </dgm:presLayoutVars>
      </dgm:prSet>
      <dgm:spPr/>
    </dgm:pt>
    <dgm:pt modelId="{09D3FE2C-8765-0D46-A7A8-84AD81AD4BED}" type="pres">
      <dgm:prSet presAssocID="{A3262D77-20D2-CE4E-969F-047A4D82657D}" presName="spaceBetweenRectangles" presStyleCnt="0"/>
      <dgm:spPr/>
    </dgm:pt>
    <dgm:pt modelId="{99FE0725-49C9-764F-AA38-D39378224ED6}" type="pres">
      <dgm:prSet presAssocID="{F27BD22D-DD5C-FC45-9A8F-9B0BCE6A8930}" presName="parentLin" presStyleCnt="0"/>
      <dgm:spPr/>
    </dgm:pt>
    <dgm:pt modelId="{085E4783-3126-3F45-ADF1-B1C776FAA1BA}" type="pres">
      <dgm:prSet presAssocID="{F27BD22D-DD5C-FC45-9A8F-9B0BCE6A8930}" presName="parentLeftMargin" presStyleLbl="node1" presStyleIdx="0" presStyleCnt="3" custScaleX="135098"/>
      <dgm:spPr/>
    </dgm:pt>
    <dgm:pt modelId="{F1EBCEDD-9CA3-8A4E-88BD-8DDD3AF859AA}" type="pres">
      <dgm:prSet presAssocID="{F27BD22D-DD5C-FC45-9A8F-9B0BCE6A893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98984A5A-39B8-9842-8C1C-23F2EE2C2437}" type="pres">
      <dgm:prSet presAssocID="{F27BD22D-DD5C-FC45-9A8F-9B0BCE6A8930}" presName="negativeSpace" presStyleCnt="0"/>
      <dgm:spPr/>
    </dgm:pt>
    <dgm:pt modelId="{5CF5050E-9ACE-4B4D-9A26-24AA3918F91A}" type="pres">
      <dgm:prSet presAssocID="{F27BD22D-DD5C-FC45-9A8F-9B0BCE6A8930}" presName="childText" presStyleLbl="conFgAcc1" presStyleIdx="1" presStyleCnt="3">
        <dgm:presLayoutVars>
          <dgm:bulletEnabled val="1"/>
        </dgm:presLayoutVars>
      </dgm:prSet>
      <dgm:spPr/>
    </dgm:pt>
    <dgm:pt modelId="{45A56509-8387-024F-9419-F337E2571B5A}" type="pres">
      <dgm:prSet presAssocID="{625A4649-9257-634C-9A6A-99F23B9382C1}" presName="spaceBetweenRectangles" presStyleCnt="0"/>
      <dgm:spPr/>
    </dgm:pt>
    <dgm:pt modelId="{42956BDF-4987-F446-AC24-9C8B85B561AE}" type="pres">
      <dgm:prSet presAssocID="{7682538B-9D20-2A40-97FA-B163C76E3BC2}" presName="parentLin" presStyleCnt="0"/>
      <dgm:spPr/>
    </dgm:pt>
    <dgm:pt modelId="{0BD5F336-085B-1D40-AB4F-72184779E56A}" type="pres">
      <dgm:prSet presAssocID="{7682538B-9D20-2A40-97FA-B163C76E3BC2}" presName="parentLeftMargin" presStyleLbl="node1" presStyleIdx="1" presStyleCnt="3" custScaleX="134692"/>
      <dgm:spPr/>
    </dgm:pt>
    <dgm:pt modelId="{0D5D6C3A-B89D-5141-95E9-09CA4639C8FB}" type="pres">
      <dgm:prSet presAssocID="{7682538B-9D20-2A40-97FA-B163C76E3BC2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E2118BD5-1EFE-0346-A2DA-3522E023E8C4}" type="pres">
      <dgm:prSet presAssocID="{7682538B-9D20-2A40-97FA-B163C76E3BC2}" presName="negativeSpace" presStyleCnt="0"/>
      <dgm:spPr/>
    </dgm:pt>
    <dgm:pt modelId="{EC8B69A5-D09B-4F42-A2E1-D631BE2D128E}" type="pres">
      <dgm:prSet presAssocID="{7682538B-9D20-2A40-97FA-B163C76E3BC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C3DFB104-C8CF-D344-82EB-BF41426F9C6E}" type="presOf" srcId="{CFB35DA0-FB83-2744-9E96-BBCAADEDCAA4}" destId="{52008804-CED4-0148-B7F3-94D7C06189A3}" srcOrd="0" destOrd="0" presId="urn:microsoft.com/office/officeart/2005/8/layout/list1"/>
    <dgm:cxn modelId="{21A38E21-3712-844B-95D0-2EFF5BB06B8B}" srcId="{91BD51BB-E691-3C43-9A84-AB12BBD27AFF}" destId="{F27BD22D-DD5C-FC45-9A8F-9B0BCE6A8930}" srcOrd="1" destOrd="0" parTransId="{B8F13915-D955-854E-BF3F-3E252A0D30ED}" sibTransId="{625A4649-9257-634C-9A6A-99F23B9382C1}"/>
    <dgm:cxn modelId="{B1B0132A-ABC6-3D42-AD84-4BF960B13558}" type="presOf" srcId="{CFB35DA0-FB83-2744-9E96-BBCAADEDCAA4}" destId="{74940EA6-0E24-B144-B5E0-56E1AE5EE2EF}" srcOrd="1" destOrd="0" presId="urn:microsoft.com/office/officeart/2005/8/layout/list1"/>
    <dgm:cxn modelId="{E4061463-BA6F-7C49-8454-CF6A6503941B}" type="presOf" srcId="{F27BD22D-DD5C-FC45-9A8F-9B0BCE6A8930}" destId="{F1EBCEDD-9CA3-8A4E-88BD-8DDD3AF859AA}" srcOrd="1" destOrd="0" presId="urn:microsoft.com/office/officeart/2005/8/layout/list1"/>
    <dgm:cxn modelId="{EB7A7772-13A6-4749-B4EC-4B9B1512C4C8}" type="presOf" srcId="{7682538B-9D20-2A40-97FA-B163C76E3BC2}" destId="{0BD5F336-085B-1D40-AB4F-72184779E56A}" srcOrd="0" destOrd="0" presId="urn:microsoft.com/office/officeart/2005/8/layout/list1"/>
    <dgm:cxn modelId="{A0DB347E-4CB7-E941-80BE-127AD28BD69A}" type="presOf" srcId="{91BD51BB-E691-3C43-9A84-AB12BBD27AFF}" destId="{B7EC3B69-8572-624F-8ABB-0351BE1F79D4}" srcOrd="0" destOrd="0" presId="urn:microsoft.com/office/officeart/2005/8/layout/list1"/>
    <dgm:cxn modelId="{3EC39098-11BC-5C48-8E79-FC03A9C3C98C}" srcId="{91BD51BB-E691-3C43-9A84-AB12BBD27AFF}" destId="{CFB35DA0-FB83-2744-9E96-BBCAADEDCAA4}" srcOrd="0" destOrd="0" parTransId="{8292AC1B-9C23-AD47-B1E7-E36D57328258}" sibTransId="{A3262D77-20D2-CE4E-969F-047A4D82657D}"/>
    <dgm:cxn modelId="{8BEB04BB-D2F7-8B43-8FFB-0248B8415A83}" srcId="{91BD51BB-E691-3C43-9A84-AB12BBD27AFF}" destId="{7682538B-9D20-2A40-97FA-B163C76E3BC2}" srcOrd="2" destOrd="0" parTransId="{7E5841FD-84A6-9B42-A902-79C95314FAFC}" sibTransId="{368541D3-2014-2343-AC3C-54E2F2A15C89}"/>
    <dgm:cxn modelId="{DC3CA2DB-523D-8246-9543-4ACA4476257F}" type="presOf" srcId="{F27BD22D-DD5C-FC45-9A8F-9B0BCE6A8930}" destId="{085E4783-3126-3F45-ADF1-B1C776FAA1BA}" srcOrd="0" destOrd="0" presId="urn:microsoft.com/office/officeart/2005/8/layout/list1"/>
    <dgm:cxn modelId="{16914FE8-5891-5546-A8FB-D657D3CB297E}" type="presOf" srcId="{7682538B-9D20-2A40-97FA-B163C76E3BC2}" destId="{0D5D6C3A-B89D-5141-95E9-09CA4639C8FB}" srcOrd="1" destOrd="0" presId="urn:microsoft.com/office/officeart/2005/8/layout/list1"/>
    <dgm:cxn modelId="{AAB38851-A4B4-B14E-A993-AEF8F405503D}" type="presParOf" srcId="{B7EC3B69-8572-624F-8ABB-0351BE1F79D4}" destId="{F3905278-4FF2-A24C-B0AA-193B00F39A94}" srcOrd="0" destOrd="0" presId="urn:microsoft.com/office/officeart/2005/8/layout/list1"/>
    <dgm:cxn modelId="{14B800BA-D698-5740-A865-17ED225A6A43}" type="presParOf" srcId="{F3905278-4FF2-A24C-B0AA-193B00F39A94}" destId="{52008804-CED4-0148-B7F3-94D7C06189A3}" srcOrd="0" destOrd="0" presId="urn:microsoft.com/office/officeart/2005/8/layout/list1"/>
    <dgm:cxn modelId="{878603A3-9972-5043-B7AA-1B6ABDDE0DA8}" type="presParOf" srcId="{F3905278-4FF2-A24C-B0AA-193B00F39A94}" destId="{74940EA6-0E24-B144-B5E0-56E1AE5EE2EF}" srcOrd="1" destOrd="0" presId="urn:microsoft.com/office/officeart/2005/8/layout/list1"/>
    <dgm:cxn modelId="{3DD7D529-76A6-FB49-BAF5-17E5A462FE94}" type="presParOf" srcId="{B7EC3B69-8572-624F-8ABB-0351BE1F79D4}" destId="{A51BA1BE-FC86-8845-A344-9F50516DDF63}" srcOrd="1" destOrd="0" presId="urn:microsoft.com/office/officeart/2005/8/layout/list1"/>
    <dgm:cxn modelId="{D10AD675-AEF8-8545-82C0-4C8C29B46722}" type="presParOf" srcId="{B7EC3B69-8572-624F-8ABB-0351BE1F79D4}" destId="{65534656-6034-0E48-AB07-37C85E0532CA}" srcOrd="2" destOrd="0" presId="urn:microsoft.com/office/officeart/2005/8/layout/list1"/>
    <dgm:cxn modelId="{FA523925-7C49-7043-ABAB-8112DC367D66}" type="presParOf" srcId="{B7EC3B69-8572-624F-8ABB-0351BE1F79D4}" destId="{09D3FE2C-8765-0D46-A7A8-84AD81AD4BED}" srcOrd="3" destOrd="0" presId="urn:microsoft.com/office/officeart/2005/8/layout/list1"/>
    <dgm:cxn modelId="{DACA515B-C955-FD4E-8B78-A39B83565F45}" type="presParOf" srcId="{B7EC3B69-8572-624F-8ABB-0351BE1F79D4}" destId="{99FE0725-49C9-764F-AA38-D39378224ED6}" srcOrd="4" destOrd="0" presId="urn:microsoft.com/office/officeart/2005/8/layout/list1"/>
    <dgm:cxn modelId="{AD795BC7-8F17-6044-BDC1-6BF4706E2F20}" type="presParOf" srcId="{99FE0725-49C9-764F-AA38-D39378224ED6}" destId="{085E4783-3126-3F45-ADF1-B1C776FAA1BA}" srcOrd="0" destOrd="0" presId="urn:microsoft.com/office/officeart/2005/8/layout/list1"/>
    <dgm:cxn modelId="{33BF4D54-DEF4-F04C-B85F-A93C83ECD536}" type="presParOf" srcId="{99FE0725-49C9-764F-AA38-D39378224ED6}" destId="{F1EBCEDD-9CA3-8A4E-88BD-8DDD3AF859AA}" srcOrd="1" destOrd="0" presId="urn:microsoft.com/office/officeart/2005/8/layout/list1"/>
    <dgm:cxn modelId="{173FC63B-1FEE-FA40-BE26-A458ECC2A9D0}" type="presParOf" srcId="{B7EC3B69-8572-624F-8ABB-0351BE1F79D4}" destId="{98984A5A-39B8-9842-8C1C-23F2EE2C2437}" srcOrd="5" destOrd="0" presId="urn:microsoft.com/office/officeart/2005/8/layout/list1"/>
    <dgm:cxn modelId="{1F216635-23E5-1A46-8FD2-FAE5462E9FA7}" type="presParOf" srcId="{B7EC3B69-8572-624F-8ABB-0351BE1F79D4}" destId="{5CF5050E-9ACE-4B4D-9A26-24AA3918F91A}" srcOrd="6" destOrd="0" presId="urn:microsoft.com/office/officeart/2005/8/layout/list1"/>
    <dgm:cxn modelId="{92448845-03ED-BD49-9772-14131B305B3D}" type="presParOf" srcId="{B7EC3B69-8572-624F-8ABB-0351BE1F79D4}" destId="{45A56509-8387-024F-9419-F337E2571B5A}" srcOrd="7" destOrd="0" presId="urn:microsoft.com/office/officeart/2005/8/layout/list1"/>
    <dgm:cxn modelId="{34FA38FE-481F-8F4B-9FA7-8489299D74CA}" type="presParOf" srcId="{B7EC3B69-8572-624F-8ABB-0351BE1F79D4}" destId="{42956BDF-4987-F446-AC24-9C8B85B561AE}" srcOrd="8" destOrd="0" presId="urn:microsoft.com/office/officeart/2005/8/layout/list1"/>
    <dgm:cxn modelId="{86A4E2C1-009A-9F4C-91D8-03BEE2A0EE5B}" type="presParOf" srcId="{42956BDF-4987-F446-AC24-9C8B85B561AE}" destId="{0BD5F336-085B-1D40-AB4F-72184779E56A}" srcOrd="0" destOrd="0" presId="urn:microsoft.com/office/officeart/2005/8/layout/list1"/>
    <dgm:cxn modelId="{23B81C74-9ADB-4E44-B11A-8D65E4344DCB}" type="presParOf" srcId="{42956BDF-4987-F446-AC24-9C8B85B561AE}" destId="{0D5D6C3A-B89D-5141-95E9-09CA4639C8FB}" srcOrd="1" destOrd="0" presId="urn:microsoft.com/office/officeart/2005/8/layout/list1"/>
    <dgm:cxn modelId="{4A4C6B08-3BEA-8340-AAFA-43E03142E5E2}" type="presParOf" srcId="{B7EC3B69-8572-624F-8ABB-0351BE1F79D4}" destId="{E2118BD5-1EFE-0346-A2DA-3522E023E8C4}" srcOrd="9" destOrd="0" presId="urn:microsoft.com/office/officeart/2005/8/layout/list1"/>
    <dgm:cxn modelId="{5DA730A2-7D93-B545-8BD9-C0AF32AF53B3}" type="presParOf" srcId="{B7EC3B69-8572-624F-8ABB-0351BE1F79D4}" destId="{EC8B69A5-D09B-4F42-A2E1-D631BE2D128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34656-6034-0E48-AB07-37C85E0532CA}">
      <dsp:nvSpPr>
        <dsp:cNvPr id="0" name=""/>
        <dsp:cNvSpPr/>
      </dsp:nvSpPr>
      <dsp:spPr>
        <a:xfrm>
          <a:off x="0" y="604772"/>
          <a:ext cx="536345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940EA6-0E24-B144-B5E0-56E1AE5EE2EF}">
      <dsp:nvSpPr>
        <dsp:cNvPr id="0" name=""/>
        <dsp:cNvSpPr/>
      </dsp:nvSpPr>
      <dsp:spPr>
        <a:xfrm>
          <a:off x="268172" y="58652"/>
          <a:ext cx="3754421" cy="1092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08" tIns="0" rIns="1419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Understanding and Calculating NEQ</a:t>
          </a:r>
        </a:p>
      </dsp:txBody>
      <dsp:txXfrm>
        <a:off x="321491" y="111971"/>
        <a:ext cx="3647783" cy="985602"/>
      </dsp:txXfrm>
    </dsp:sp>
    <dsp:sp modelId="{5CF5050E-9ACE-4B4D-9A26-24AA3918F91A}">
      <dsp:nvSpPr>
        <dsp:cNvPr id="0" name=""/>
        <dsp:cNvSpPr/>
      </dsp:nvSpPr>
      <dsp:spPr>
        <a:xfrm>
          <a:off x="0" y="2283092"/>
          <a:ext cx="536345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EBCEDD-9CA3-8A4E-88BD-8DDD3AF859AA}">
      <dsp:nvSpPr>
        <dsp:cNvPr id="0" name=""/>
        <dsp:cNvSpPr/>
      </dsp:nvSpPr>
      <dsp:spPr>
        <a:xfrm>
          <a:off x="362296" y="1736972"/>
          <a:ext cx="3754421" cy="1092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08" tIns="0" rIns="1419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Calculating the NEQ for an ammunition stack, store and for ammunition in transit</a:t>
          </a:r>
        </a:p>
      </dsp:txBody>
      <dsp:txXfrm>
        <a:off x="415615" y="1790291"/>
        <a:ext cx="3647783" cy="985602"/>
      </dsp:txXfrm>
    </dsp:sp>
    <dsp:sp modelId="{EC8B69A5-D09B-4F42-A2E1-D631BE2D128E}">
      <dsp:nvSpPr>
        <dsp:cNvPr id="0" name=""/>
        <dsp:cNvSpPr/>
      </dsp:nvSpPr>
      <dsp:spPr>
        <a:xfrm>
          <a:off x="0" y="3961412"/>
          <a:ext cx="536345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5D6C3A-B89D-5141-95E9-09CA4639C8FB}">
      <dsp:nvSpPr>
        <dsp:cNvPr id="0" name=""/>
        <dsp:cNvSpPr/>
      </dsp:nvSpPr>
      <dsp:spPr>
        <a:xfrm>
          <a:off x="361207" y="3415292"/>
          <a:ext cx="3754421" cy="1092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08" tIns="0" rIns="1419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NEQ and UN T/PCC Ammunition Managers </a:t>
          </a:r>
        </a:p>
      </dsp:txBody>
      <dsp:txXfrm>
        <a:off x="414526" y="3468611"/>
        <a:ext cx="3647783" cy="985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534656-6034-0E48-AB07-37C85E0532CA}">
      <dsp:nvSpPr>
        <dsp:cNvPr id="0" name=""/>
        <dsp:cNvSpPr/>
      </dsp:nvSpPr>
      <dsp:spPr>
        <a:xfrm>
          <a:off x="0" y="604772"/>
          <a:ext cx="536345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940EA6-0E24-B144-B5E0-56E1AE5EE2EF}">
      <dsp:nvSpPr>
        <dsp:cNvPr id="0" name=""/>
        <dsp:cNvSpPr/>
      </dsp:nvSpPr>
      <dsp:spPr>
        <a:xfrm>
          <a:off x="268172" y="58652"/>
          <a:ext cx="3754421" cy="1092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08" tIns="0" rIns="1419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Understanding and Calculating NEQ</a:t>
          </a:r>
        </a:p>
      </dsp:txBody>
      <dsp:txXfrm>
        <a:off x="321491" y="111971"/>
        <a:ext cx="3647783" cy="985602"/>
      </dsp:txXfrm>
    </dsp:sp>
    <dsp:sp modelId="{5CF5050E-9ACE-4B4D-9A26-24AA3918F91A}">
      <dsp:nvSpPr>
        <dsp:cNvPr id="0" name=""/>
        <dsp:cNvSpPr/>
      </dsp:nvSpPr>
      <dsp:spPr>
        <a:xfrm>
          <a:off x="0" y="2283092"/>
          <a:ext cx="536345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EBCEDD-9CA3-8A4E-88BD-8DDD3AF859AA}">
      <dsp:nvSpPr>
        <dsp:cNvPr id="0" name=""/>
        <dsp:cNvSpPr/>
      </dsp:nvSpPr>
      <dsp:spPr>
        <a:xfrm>
          <a:off x="362296" y="1736972"/>
          <a:ext cx="3754421" cy="1092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08" tIns="0" rIns="1419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Calculating the NEQ for an ammunition stack, store and for ammunition in transit</a:t>
          </a:r>
        </a:p>
      </dsp:txBody>
      <dsp:txXfrm>
        <a:off x="415615" y="1790291"/>
        <a:ext cx="3647783" cy="985602"/>
      </dsp:txXfrm>
    </dsp:sp>
    <dsp:sp modelId="{EC8B69A5-D09B-4F42-A2E1-D631BE2D128E}">
      <dsp:nvSpPr>
        <dsp:cNvPr id="0" name=""/>
        <dsp:cNvSpPr/>
      </dsp:nvSpPr>
      <dsp:spPr>
        <a:xfrm>
          <a:off x="0" y="3961412"/>
          <a:ext cx="5363458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5D6C3A-B89D-5141-95E9-09CA4639C8FB}">
      <dsp:nvSpPr>
        <dsp:cNvPr id="0" name=""/>
        <dsp:cNvSpPr/>
      </dsp:nvSpPr>
      <dsp:spPr>
        <a:xfrm>
          <a:off x="361207" y="3415292"/>
          <a:ext cx="3754421" cy="1092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1908" tIns="0" rIns="141908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kern="1200"/>
            <a:t>NEQ and UN T/PCC Ammunition Managers </a:t>
          </a:r>
        </a:p>
      </dsp:txBody>
      <dsp:txXfrm>
        <a:off x="414526" y="3468611"/>
        <a:ext cx="3647783" cy="9856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Key Reference Documents for lesson:</a:t>
            </a:r>
            <a:r>
              <a:rPr lang="en-GB" dirty="0"/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Manual on Ammunition Management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 Weapons and Ammunition Management Policy (WAM)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International Ammunition Technical Guidelines (IATG)</a:t>
            </a:r>
            <a:r>
              <a:rPr lang="en-GB" dirty="0"/>
              <a:t>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All photographs in this lesson are </a:t>
            </a: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© United Nations unless otherwise stated. </a:t>
            </a:r>
            <a:endParaRPr lang="en-GB"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99" name="Google Shape;299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9260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pre-course work book.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indent="0"/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</a:t>
            </a:r>
            <a:r>
              <a:rPr lang="en-GB" u="sng" dirty="0"/>
              <a:t>activity</a:t>
            </a:r>
          </a:p>
          <a:p>
            <a:pPr marL="0" indent="0"/>
            <a:r>
              <a:rPr lang="en-GB" dirty="0"/>
              <a:t>Ask the participants to comment on the various ways that pyrotechnics are used on deployed missions</a:t>
            </a:r>
          </a:p>
          <a:p>
            <a:pPr marL="0" indent="0">
              <a:defRPr/>
            </a:pPr>
            <a:endParaRPr lang="en-GB" u="sng" dirty="0"/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fr-CH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Photographs in this slide are © Swedish EOD Centre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85812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pre-course work book.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Explore the participants understanding of supersonic and subsonic decomposition</a:t>
            </a:r>
            <a:endParaRPr lang="en-GB" sz="1200" b="0" i="0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31973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b="1" dirty="0">
                <a:latin typeface="Calibri"/>
                <a:ea typeface="Calibri"/>
                <a:cs typeface="Calibri"/>
                <a:sym typeface="Calibri"/>
              </a:rPr>
              <a:t>Explore with participants their understanding of Explosive Trains.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Before revealing this graphic:</a:t>
            </a:r>
          </a:p>
          <a:p>
            <a:pPr marL="285750" indent="-285750">
              <a:buChar char="•"/>
              <a:defRPr/>
            </a:pPr>
            <a:r>
              <a:rPr lang="en-GB" dirty="0"/>
              <a:t>Ask a participant to draw an explosive train on a white board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>
                <a:latin typeface="Calibri"/>
                <a:ea typeface="Calibri"/>
                <a:cs typeface="Calibri"/>
                <a:sym typeface="Calibri"/>
              </a:rPr>
              <a:t>Highlight the Primary, and secondary explosive </a:t>
            </a:r>
            <a:r>
              <a:rPr lang="en-GB" dirty="0"/>
              <a:t>materials</a:t>
            </a:r>
            <a:r>
              <a:rPr lang="en-GB" dirty="0">
                <a:latin typeface="Calibri"/>
                <a:ea typeface="Calibri"/>
                <a:cs typeface="Calibri"/>
                <a:sym typeface="Calibri"/>
              </a:rPr>
              <a:t> in this diagram.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945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 course work book</a:t>
            </a:r>
            <a:endParaRPr lang="en-GB" b="1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>
                <a:latin typeface="Calibri"/>
                <a:ea typeface="Calibri"/>
                <a:cs typeface="Calibri"/>
                <a:sym typeface="Calibri"/>
              </a:rPr>
              <a:t>Before revealing the text on the slide, ask participants for suggestions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83074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p4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Phase 2. Development 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 1 – </a:t>
            </a:r>
            <a:r>
              <a:rPr lang="en-GB" sz="1200"/>
              <a:t>Understanding and Calculating NEQ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the concept of NEQ and AUW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>
                <a:latin typeface="Calibri"/>
                <a:ea typeface="Calibri"/>
                <a:cs typeface="Calibri"/>
                <a:sym typeface="Calibri"/>
              </a:rPr>
              <a:t>Before revealing the text on the slide, ask participants for definitions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Highlight the differences.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Use a flipchart to draw images to explain the difference.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altLang="en-US" b="1" dirty="0">
              <a:ea typeface="ＭＳ Ｐゴシック" panose="020B0600070205080204" pitchFamily="34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49743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outline the other markings that indicate weight on ammunition packaging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Ask the participants to name and explain the markings on the above image</a:t>
            </a: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E" dirty="0">
                <a:latin typeface="Calibri"/>
                <a:ea typeface="Calibri"/>
                <a:cs typeface="Calibri"/>
                <a:sym typeface="Calibri"/>
              </a:rPr>
              <a:t>1 - </a:t>
            </a:r>
            <a:r>
              <a:rPr lang="en-IE" dirty="0"/>
              <a:t>Net Explosive Quantity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2 - </a:t>
            </a:r>
            <a:r>
              <a:rPr lang="en-IE" dirty="0"/>
              <a:t>Net Weight of Box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3 - </a:t>
            </a:r>
            <a:r>
              <a:rPr lang="en-IE" dirty="0"/>
              <a:t>Gross Weight of Box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>
                <a:latin typeface="Calibri"/>
                <a:ea typeface="Calibri"/>
                <a:cs typeface="Calibri"/>
                <a:sym typeface="Calibri"/>
              </a:rPr>
              <a:t>4 - </a:t>
            </a:r>
            <a:r>
              <a:rPr lang="en-IE" dirty="0"/>
              <a:t>Volume of Box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IE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IE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Some boxes do not have all the markings 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Distinguish between these markings for the participants.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354091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altLang="en-US" b="1" dirty="0">
                <a:ea typeface="ＭＳ Ｐゴシック" panose="020B0600070205080204" pitchFamily="34" charset="-128"/>
              </a:rPr>
              <a:t>Discuss the importance of TNT Equivalence and highlight the range of TNT Equivalence factors for common explosives as per the table.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altLang="en-US" b="0" dirty="0">
                <a:ea typeface="ＭＳ Ｐゴシック" panose="020B0600070205080204" pitchFamily="34" charset="-128"/>
              </a:rPr>
              <a:t>Use the whiteboard and give example calculations for a range of primary and secondary explosives.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8750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p4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Phase 2. Development 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 2 – </a:t>
            </a:r>
            <a:r>
              <a:rPr lang="en-GB" sz="1200"/>
              <a:t>Calculating the NEQ for an ammunition stack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795604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calculating the NEQ for an ammunition Stack.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Ask participants questions as this example is being prepared on the board, such as 'What next..?'</a:t>
            </a:r>
            <a:endParaRPr lang="en-GB" sz="1200" b="0" i="0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 out this example on a white board to ensure participants understanding.</a:t>
            </a: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7214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5" name="Google Shape;55;p2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6" name="Google Shape;56;p2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  <a:endParaRPr lang="en-GB" sz="1200" b="1" i="0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1. Introduction - Introduce the objectives of the lesson.</a:t>
            </a: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dirty="0">
                <a:latin typeface="Arial"/>
                <a:ea typeface="Arial"/>
                <a:cs typeface="Arial"/>
                <a:sym typeface="Arial"/>
              </a:rPr>
              <a:t>(Enabling Objective: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 </a:t>
            </a:r>
            <a:r>
              <a:rPr lang="en-IE" sz="1200" dirty="0">
                <a:solidFill>
                  <a:schemeClr val="lt1"/>
                </a:solidFill>
                <a:ea typeface="Calibri"/>
                <a:cs typeface="Calibri"/>
                <a:sym typeface="Calibri"/>
              </a:rPr>
              <a:t>Apply NEQ calculations to determine the explosive quantity in an ammunition stack, store or means of transport in preparation for any subsequent Explosive Risk Assessment)</a:t>
            </a:r>
            <a:endParaRPr lang="en-GB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dirty="0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0" i="0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dirty="0"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By the end of this training session the participant will understand and be able to app</a:t>
            </a:r>
            <a:r>
              <a:rPr kumimoji="0" lang="en-IE" sz="3000" b="0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  <a:sym typeface="Calibri"/>
              </a:rPr>
              <a:t>ly</a:t>
            </a:r>
            <a:r>
              <a:rPr kumimoji="0" lang="en-IE" sz="3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Calibri"/>
                <a:cs typeface="Arial"/>
                <a:sym typeface="Calibri"/>
              </a:rPr>
              <a:t> NEQ calculations to determine the explosive quantity in an ammunition stack, store or means of transport in preparation for any subsequent Explosive Risk Assessment</a:t>
            </a:r>
            <a:endParaRPr lang="en-IE" sz="3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Calibri"/>
              <a:cs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calculating the NEQ for an ammunition Stack.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Ask participants questions as this example is being prepared on the board, such as 'What next..?'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 out this example on a white board to ensure participants understanding.</a:t>
            </a: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39724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p4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Phase 2. Development 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 2 – </a:t>
            </a:r>
            <a:r>
              <a:rPr lang="en-GB" sz="1200"/>
              <a:t>Calculating the NEQ for an ammunition store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98900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calculating the NEQ for an ammunition Store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indent="0"/>
            <a:r>
              <a:rPr lang="en-US" dirty="0"/>
              <a:t>Outline to the participants how important it is to have accurate calculations of how much NEQ is in each explosive storehouse,</a:t>
            </a:r>
          </a:p>
          <a:p>
            <a:pPr marL="0" indent="0"/>
            <a:endParaRPr lang="en-US" dirty="0">
              <a:latin typeface="Calibri"/>
              <a:ea typeface="Calibri"/>
              <a:cs typeface="Calibri"/>
              <a:sym typeface="Calibri"/>
            </a:endParaRPr>
          </a:p>
          <a:p>
            <a:pPr marL="0" indent="0"/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Photograph is © AMAT/GICHD</a:t>
            </a:r>
            <a:endParaRPr b="1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0821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calculating the NEQ for an ammunition Store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Ask participants questions as this example is being prepared on the board, such as 'What next..?'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 out this example on a white board to ensure participants understanding.</a:t>
            </a: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61853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p4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r>
              <a:rPr lang="en-GB" sz="1200" b="1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Phase 2. Development </a:t>
            </a:r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 2 – </a:t>
            </a:r>
            <a:r>
              <a:rPr lang="en-GB" sz="1200"/>
              <a:t>Calculating the NEQ for an ammunition in transit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38773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calculating the NEQ for an ammunition in transit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indent="0"/>
            <a:r>
              <a:rPr lang="en-US" dirty="0"/>
              <a:t>Outline to the participants how important it is to have accurate calculations of how much NEQ is in each truck/vehicle</a:t>
            </a:r>
          </a:p>
          <a:p>
            <a:pPr marL="0" indent="0"/>
            <a:endParaRPr lang="en-US" dirty="0"/>
          </a:p>
          <a:p>
            <a:pPr marL="0" indent="0"/>
            <a:r>
              <a:rPr lang="en-US" b="1" dirty="0"/>
              <a:t>Images are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© AMAT/GICHD </a:t>
            </a:r>
            <a:endParaRPr b="1" dirty="0"/>
          </a:p>
        </p:txBody>
      </p:sp>
    </p:spTree>
    <p:extLst>
      <p:ext uri="{BB962C8B-B14F-4D97-AF65-F5344CB8AC3E}">
        <p14:creationId xmlns:p14="http://schemas.microsoft.com/office/powerpoint/2010/main" val="8142731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Introduce the participants to calculating the NEQ for an ammunition in transit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Ask participants questions as this example is being prepared on the board, such as 'What next..?'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altLang="en-US" b="0" dirty="0">
              <a:ea typeface="ＭＳ Ｐゴシック" panose="020B0600070205080204" pitchFamily="34" charset="-128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Work out this example on a white board to ensure participants understanding.</a:t>
            </a:r>
            <a:endParaRPr kumimoji="0" lang="en-GB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34" charset="-128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896617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4" name="Google Shape;104;p4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4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Phase 2. Development 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Stage 3 – participant exercise: </a:t>
            </a:r>
            <a:r>
              <a:rPr lang="en-GB" sz="1200" dirty="0"/>
              <a:t>NEQ and UN T/PCC Ammunition Managers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174138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 exercise to calculate the required NEQ for a convoy of vehicles moving by road while deployed on a UN mission.</a:t>
            </a: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cs typeface="Calibri"/>
            </a:endParaRPr>
          </a:p>
          <a:p>
            <a:pPr marL="0" indent="0"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Calculate the NEQs using the information provided</a:t>
            </a:r>
            <a:r>
              <a:rPr lang="en-GB" dirty="0"/>
              <a:t> in the Lesson Handout (Word doc 'Lesson 06a - NEQ </a:t>
            </a:r>
            <a:r>
              <a:rPr lang="en-GB" dirty="0" err="1"/>
              <a:t>Calculation_practical</a:t>
            </a:r>
            <a:r>
              <a:rPr lang="en-GB" dirty="0"/>
              <a:t> exercise’) (see lesson spec L06)</a:t>
            </a:r>
            <a:endParaRPr lang="en-GB" b="0" i="0" u="none" strike="noStrike" cap="none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ＭＳ Ｐゴシック" panose="020B0600070205080204" pitchFamily="34" charset="-128"/>
              <a:cs typeface="Calibri"/>
              <a:sym typeface="Calibri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Instructors are to move around the class and help participants where required.</a:t>
            </a:r>
            <a:r>
              <a:rPr lang="en-GB" dirty="0"/>
              <a:t> </a:t>
            </a:r>
          </a:p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Teamwork is permitted where preferred.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When complete, work through the answers with the class and ask questions.</a:t>
            </a:r>
            <a:r>
              <a:rPr lang="en-GB" dirty="0"/>
              <a:t> 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2647399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29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participant exercise to calculate the required NEQ for a convoy of vehicles moving by road while deployed on a UN mission.</a:t>
            </a: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cs typeface="Calibri"/>
            </a:endParaRPr>
          </a:p>
          <a:p>
            <a:pPr marL="0" indent="0">
              <a:defRPr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Calculate the NEQs using the information provided</a:t>
            </a:r>
            <a:r>
              <a:rPr lang="en-GB" dirty="0"/>
              <a:t> in the Lesson Handout  (Word doc 'Lesson 06a - NEQ Calculation practical exercise')</a:t>
            </a:r>
            <a:endParaRPr lang="en-GB" b="0" i="0" u="none" strike="noStrike" cap="none" dirty="0">
              <a:effectLst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ＭＳ Ｐゴシック" panose="020B0600070205080204" pitchFamily="34" charset="-128"/>
              <a:cs typeface="Calibri"/>
              <a:sym typeface="Calibri"/>
            </a:endParaRPr>
          </a:p>
          <a:p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Instructors are to move around the class and help participants where required.</a:t>
            </a:r>
            <a:r>
              <a:rPr lang="en-GB" dirty="0"/>
              <a:t> </a:t>
            </a:r>
          </a:p>
          <a:p>
            <a:pPr lvl="0"/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Teamwork is permitted where preferred.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When complete, work through the answers with the class and ask questions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  <a:r>
              <a:rPr lang="en-GB" dirty="0"/>
              <a:t> 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indent="0"/>
            <a:r>
              <a:rPr lang="en-GB" dirty="0"/>
              <a:t>Solution:</a:t>
            </a:r>
          </a:p>
          <a:p>
            <a:pPr algn="just"/>
            <a:r>
              <a:rPr lang="en-US" b="1" dirty="0"/>
              <a:t>Container 1 = 233kg</a:t>
            </a:r>
            <a:endParaRPr lang="en-GB" dirty="0"/>
          </a:p>
          <a:p>
            <a:pPr algn="just"/>
            <a:r>
              <a:rPr lang="en-US" dirty="0"/>
              <a:t>100 rounds 84mm HEAT.   100 x 1.13kg = 113kg</a:t>
            </a:r>
            <a:endParaRPr lang="en-GB" dirty="0"/>
          </a:p>
          <a:p>
            <a:pPr algn="just"/>
            <a:r>
              <a:rPr lang="en-US" dirty="0"/>
              <a:t>300 rounds AT4 SRAAW.    300 x 0.4kg = 120kg</a:t>
            </a:r>
            <a:endParaRPr lang="en-GB" dirty="0"/>
          </a:p>
          <a:p>
            <a:endParaRPr lang="en-GB" dirty="0"/>
          </a:p>
          <a:p>
            <a:pPr algn="just"/>
            <a:r>
              <a:rPr lang="en-US" b="1" dirty="0"/>
              <a:t>Container 2 = 129.6kg</a:t>
            </a:r>
            <a:endParaRPr lang="en-GB" dirty="0"/>
          </a:p>
          <a:p>
            <a:pPr algn="just"/>
            <a:r>
              <a:rPr lang="en-US" dirty="0"/>
              <a:t>100 rounds 81mm SMK    100 x 0.68kg = 68kg</a:t>
            </a:r>
            <a:endParaRPr lang="en-GB" dirty="0"/>
          </a:p>
          <a:p>
            <a:pPr algn="just"/>
            <a:r>
              <a:rPr lang="en-US" dirty="0"/>
              <a:t>200 rounds 60mm SMK    200 x 0.303kg = 60.6kg</a:t>
            </a:r>
          </a:p>
          <a:p>
            <a:pPr algn="just"/>
            <a:endParaRPr lang="en-US" dirty="0"/>
          </a:p>
          <a:p>
            <a:pPr algn="just"/>
            <a:r>
              <a:rPr lang="en-US" dirty="0"/>
              <a:t>Container 3 = </a:t>
            </a:r>
            <a:endParaRPr lang="en-GB" dirty="0"/>
          </a:p>
          <a:p>
            <a:pPr algn="just"/>
            <a:endParaRPr lang="en-US" dirty="0"/>
          </a:p>
          <a:p>
            <a:pPr algn="just"/>
            <a:r>
              <a:rPr lang="en-US" b="1" dirty="0"/>
              <a:t>Total Convoy NEQ</a:t>
            </a:r>
            <a:r>
              <a:rPr lang="en-US" dirty="0"/>
              <a:t>   233kg + 128.6kg = 362.6 kg</a:t>
            </a:r>
          </a:p>
          <a:p>
            <a:pPr marL="0" inden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9249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2" name="Google Shape;72;p3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Introduce the Key Learning Points</a:t>
            </a: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0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b="0" u="none">
                <a:latin typeface="Arial"/>
                <a:ea typeface="Arial"/>
                <a:cs typeface="Arial"/>
                <a:sym typeface="Arial"/>
              </a:rPr>
              <a:t>Emphasise ‘recall’ – this is revisiting/revising content covered in the workbook</a:t>
            </a: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Learning Points</a:t>
            </a: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2.2.2.1 Recall the NEQ calculations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2.2.2.2 Discuss the NEQ calculations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2.2.2.3 Apply the NEQ calculations to a unit of ammunition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2.2.2.4 Apply the NEQ calculations to an ammunition stack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2.2.2.5 Apply the NEQ calculations to an ammunition store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2.2.2.6 Apply the NEQ calculations to ammunition during transport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2.2.2.7 Analyse how this would apply to a UN T/PCC Ammunition Manager</a:t>
            </a:r>
            <a:r>
              <a:rPr lang="en-IE">
                <a:effectLst/>
              </a:rPr>
              <a:t> </a:t>
            </a:r>
            <a:endParaRPr lang="en-GB">
              <a:effectLst/>
              <a:latin typeface="Arial"/>
              <a:cs typeface="Arial"/>
              <a:sym typeface="Arial"/>
            </a:endParaRPr>
          </a:p>
          <a:p>
            <a:endParaRPr lang="en-GB">
              <a:effectLst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3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30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2" name="Google Shape;72;p3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3. Consolidation (Time allocation - 5 min)</a:t>
            </a:r>
            <a:endParaRPr lang="en-GB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Recap Key Learning Points</a:t>
            </a:r>
            <a:endParaRPr lang="en-GB" sz="1200" b="1" i="0" u="none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endParaRPr lang="en-GB" sz="1200" b="1" i="0" u="sng" strike="noStrike" cap="none">
              <a:solidFill>
                <a:schemeClr val="dk1"/>
              </a:solidFill>
              <a:effectLst/>
              <a:latin typeface="Calibri"/>
              <a:cs typeface="Calibri"/>
              <a:sym typeface="Calibri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endParaRPr lang="en-GB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Key Learning Points</a:t>
            </a: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2.2.2.1 Recall the NEQ calculations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2.2.2.2 Discuss the NEQ calculations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2.2.2.3 Apply the NEQ calculations to a unit of ammunition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2.2.2.4 Apply the NEQ calculations to an ammunition stack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2.2.2.5 Apply the NEQ calculations to an ammunition store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2.2.2.6 Apply the NEQ calculations to ammunition during transport</a:t>
            </a:r>
            <a:endParaRPr lang="en-IE" sz="1200" b="0" i="0" u="none" strike="noStrike" cap="none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2.2.2.7 Analyse how this would apply to a UN T/PCC Ammunition Manager</a:t>
            </a:r>
            <a:r>
              <a:rPr lang="en-IE">
                <a:effectLst/>
              </a:rPr>
              <a:t> </a:t>
            </a:r>
            <a:endParaRPr lang="en-GB">
              <a:effectLst/>
              <a:latin typeface="Arial"/>
              <a:cs typeface="Arial"/>
              <a:sym typeface="Arial"/>
            </a:endParaRPr>
          </a:p>
          <a:p>
            <a:endParaRPr lang="en-GB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03447610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7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31</a:t>
            </a:fld>
            <a:endParaRPr sz="12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0" name="Google Shape;260;p17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1" name="Google Shape;261;p17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Give participants opportunity to ask any questions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Look ahead to the next lesson of the course: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Ammunition Safe Storage</a:t>
            </a:r>
            <a:endParaRPr lang="en-GB">
              <a:highlight>
                <a:srgbClr val="FFFF00"/>
              </a:highlight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9" name="Google Shape;299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32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Phase 1. Introduction (</a:t>
            </a:r>
            <a:r>
              <a:rPr lang="en-GB" sz="1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Time allocation - 15 min</a:t>
            </a:r>
            <a:r>
              <a:rPr lang="en-GB" sz="1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indent="0">
              <a:buClr>
                <a:schemeClr val="dk1"/>
              </a:buClr>
              <a:buSzPts val="1200"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Discuss using images, which of these two items holds the most explosive material (in Kg’s)</a:t>
            </a:r>
            <a:r>
              <a:rPr lang="en-GB" b="1" dirty="0"/>
              <a:t> and which is more powerful/destructive.</a:t>
            </a: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 (in addition to slide content)</a:t>
            </a:r>
            <a:endParaRPr lang="en-GB" sz="1200" b="0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Explore with the participants, how you find out the amount of explosive material in ammunition. </a:t>
            </a:r>
          </a:p>
          <a:p>
            <a:endParaRPr lang="en-US" dirty="0"/>
          </a:p>
          <a:p>
            <a:r>
              <a:rPr lang="en-US" dirty="0"/>
              <a:t>Block Demolition M5 = 1.1Kg NEQ 1.1D</a:t>
            </a:r>
          </a:p>
          <a:p>
            <a:r>
              <a:rPr lang="en-US" dirty="0"/>
              <a:t>Round 7.62mm x 51 = 900 x 2.85 grams = 2.565Kg NEQ 1.4S</a:t>
            </a:r>
          </a:p>
          <a:p>
            <a:pPr lvl="0"/>
            <a:endParaRPr lang="en-US" u="none" dirty="0"/>
          </a:p>
          <a:p>
            <a:pPr marL="228600" lvl="0" indent="0">
              <a:buFont typeface="Arial" panose="020B0604020202020204" pitchFamily="34" charset="0"/>
              <a:buNone/>
            </a:pPr>
            <a:r>
              <a:rPr lang="en-US" b="1" u="sng" dirty="0"/>
              <a:t>Photographs in this slide are </a:t>
            </a: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© Swedish EOD Centre</a:t>
            </a:r>
            <a:endParaRPr lang="en-US" b="1" u="sng" dirty="0"/>
          </a:p>
          <a:p>
            <a:pPr lvl="0"/>
            <a:endParaRPr lang="en-US" u="sn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24200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pre-course work book.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altLang="en-US" b="1" dirty="0">
              <a:ea typeface="ＭＳ Ｐゴシック" panose="020B0600070205080204" pitchFamily="34" charset="-128"/>
            </a:endParaRPr>
          </a:p>
          <a:p>
            <a:pPr marL="0" indent="0"/>
            <a:r>
              <a:rPr lang="en-GB" u="sng" dirty="0"/>
              <a:t>participant activity</a:t>
            </a:r>
            <a:endParaRPr lang="en-US" dirty="0"/>
          </a:p>
          <a:p>
            <a:pPr marL="0" indent="0"/>
            <a:r>
              <a:rPr lang="en-GB" dirty="0"/>
              <a:t>Before revealing the text on the slide, ask participants </a:t>
            </a:r>
            <a:endParaRPr lang="en-US" dirty="0"/>
          </a:p>
          <a:p>
            <a:pPr marL="171450" indent="-171450">
              <a:buFont typeface="Arial,Sans-Serif"/>
              <a:buChar char="•"/>
            </a:pPr>
            <a:r>
              <a:rPr lang="en-GB" dirty="0"/>
              <a:t>What is an Explosive?</a:t>
            </a:r>
            <a:endParaRPr lang="en-US" dirty="0"/>
          </a:p>
          <a:p>
            <a:pPr marL="171450" indent="-171450">
              <a:buFont typeface="Arial,Sans-Serif"/>
              <a:buChar char="•"/>
            </a:pPr>
            <a:r>
              <a:rPr lang="en-GB" dirty="0"/>
              <a:t>Write the participants comments on a whiteboard</a:t>
            </a:r>
          </a:p>
          <a:p>
            <a:pPr marL="0" indent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85035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pre-course work book.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>
                <a:latin typeface="Calibri"/>
                <a:ea typeface="Calibri"/>
                <a:cs typeface="Calibri"/>
                <a:sym typeface="Calibri"/>
              </a:rPr>
              <a:t>Before revealing the text on the slide, ask participants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 panose="020B0604020202020204" pitchFamily="34" charset="0"/>
              <a:buChar char="•"/>
              <a:tabLst/>
              <a:defRPr/>
            </a:pPr>
            <a:r>
              <a:rPr lang="en-GB" altLang="en-US" sz="800" b="0" i="0" u="none" strike="noStrike" cap="none" dirty="0">
                <a:solidFill>
                  <a:schemeClr val="dk1"/>
                </a:solidFill>
                <a:latin typeface="Calibri"/>
                <a:ea typeface="ＭＳ Ｐゴシック" panose="020B0600070205080204" pitchFamily="34" charset="-128"/>
                <a:cs typeface="Calibri"/>
                <a:sym typeface="Calibri"/>
              </a:rPr>
              <a:t>What are the two types of Explosives?</a:t>
            </a:r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b="0" dirty="0">
                <a:latin typeface="Calibri"/>
                <a:ea typeface="Calibri"/>
                <a:cs typeface="Calibri"/>
                <a:sym typeface="Calibri"/>
              </a:rPr>
              <a:t>What are the differences between these?</a:t>
            </a:r>
            <a:endParaRPr b="0"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03754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Practice classifying high vs low explosives</a:t>
            </a: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 (in addition to slide content)</a:t>
            </a:r>
            <a:endParaRPr lang="en-GB"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defRPr/>
            </a:pPr>
            <a:r>
              <a:rPr lang="en-GB" dirty="0"/>
              <a:t>Ask the participants to write down whether they </a:t>
            </a:r>
            <a:r>
              <a:rPr lang="en-GB" dirty="0" err="1"/>
              <a:t>classifiy</a:t>
            </a:r>
            <a:r>
              <a:rPr lang="en-GB" dirty="0"/>
              <a:t> each of these items as a 'high' or 'Low' explosive</a:t>
            </a:r>
            <a:endParaRPr lang="en-GB" sz="120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>
              <a:defRPr/>
            </a:pPr>
            <a:r>
              <a:rPr lang="en-GB" dirty="0"/>
              <a:t>Check their understanding by going through each image one at a time.</a:t>
            </a:r>
          </a:p>
          <a:p>
            <a:pPr>
              <a:defRPr/>
            </a:pPr>
            <a:endParaRPr lang="en-GB" u="sng" dirty="0"/>
          </a:p>
          <a:p>
            <a:pPr>
              <a:defRPr/>
            </a:pPr>
            <a:r>
              <a:rPr lang="en-US" b="1" u="sng" dirty="0"/>
              <a:t>Photographs in this slide are © Swedish EOD Centre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31805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pre-course work book.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dirty="0">
                <a:latin typeface="Calibri"/>
                <a:ea typeface="Calibri"/>
                <a:cs typeface="Calibri"/>
                <a:sym typeface="Calibri"/>
              </a:rPr>
              <a:t>Before revealing the text on the slide, ask participants for definition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Photographs in this slide are © Swedish EOD Centre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67126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6:notes"/>
          <p:cNvSpPr txBox="1">
            <a:spLocks noGrp="1"/>
          </p:cNvSpPr>
          <p:nvPr>
            <p:ph type="sldNum" idx="12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5" name="Google Shape;12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6" name="Google Shape;126;p6:notes"/>
          <p:cNvSpPr txBox="1">
            <a:spLocks noGrp="1"/>
          </p:cNvSpPr>
          <p:nvPr>
            <p:ph type="dt" idx="10"/>
          </p:nvPr>
        </p:nvSpPr>
        <p:spPr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2/27/19</a:t>
            </a:r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880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Main idea/objective for slide: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1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Briefly revise the Theory of Explosives based on the pre-course work book.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1" i="0" u="none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cs typeface="Calibri"/>
                <a:sym typeface="Calibri"/>
              </a:rPr>
              <a:t>participant activity</a:t>
            </a:r>
          </a:p>
          <a:p>
            <a:pPr marL="0" indent="0">
              <a:defRPr/>
            </a:pPr>
            <a:r>
              <a:rPr lang="en-GB" dirty="0"/>
              <a:t>Ask the participants to comment on the differences between the three types of propellants and in what ways are they used</a:t>
            </a: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1200" b="0" i="0" u="sng" strike="noStrike" cap="none" dirty="0">
              <a:solidFill>
                <a:schemeClr val="dk1"/>
              </a:solidFill>
              <a:effectLst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GB" sz="1200" b="0" i="0" u="sng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What the instructor should cover (in addition to slide content)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86461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 rot="5400000">
            <a:off x="5370512" y="2085976"/>
            <a:ext cx="5851525" cy="2228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 rot="5400000">
            <a:off x="830262" y="-60323"/>
            <a:ext cx="5851525" cy="6521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 with Picture">
  <p:cSld name="1_Title Slide with Picture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>
            <a:spLocks noGrp="1"/>
          </p:cNvSpPr>
          <p:nvPr>
            <p:ph type="ctrTitle"/>
          </p:nvPr>
        </p:nvSpPr>
        <p:spPr>
          <a:xfrm>
            <a:off x="393834" y="3352802"/>
            <a:ext cx="9118335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6"/>
          <p:cNvSpPr txBox="1">
            <a:spLocks noGrp="1"/>
          </p:cNvSpPr>
          <p:nvPr>
            <p:ph type="subTitle" idx="1"/>
          </p:nvPr>
        </p:nvSpPr>
        <p:spPr>
          <a:xfrm>
            <a:off x="393834" y="4771030"/>
            <a:ext cx="9118335" cy="972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9" name="Google Shape;29;p6"/>
          <p:cNvSpPr>
            <a:spLocks noGrp="1"/>
          </p:cNvSpPr>
          <p:nvPr>
            <p:ph type="pic" idx="2"/>
          </p:nvPr>
        </p:nvSpPr>
        <p:spPr>
          <a:xfrm>
            <a:off x="401895" y="363538"/>
            <a:ext cx="9102210" cy="2836862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  <a:effectLst>
            <a:outerShdw blurRad="63500" sx="100500" sy="100500" algn="ctr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595048" y="1731963"/>
            <a:ext cx="8712465" cy="48974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D99593"/>
              </a:buClr>
              <a:buSzPts val="4200"/>
              <a:buFont typeface="Century Gothic"/>
              <a:buNone/>
              <a:defRPr sz="4200">
                <a:solidFill>
                  <a:srgbClr val="D9959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8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End Slide">
  <p:cSld name="Title/End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089FDD-9CB8-45AF-BE21-2AF1AC5134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525000" cy="7143750"/>
          </a:xfrm>
          <a:prstGeom prst="rect">
            <a:avLst/>
          </a:prstGeom>
        </p:spPr>
      </p:pic>
      <p:pic>
        <p:nvPicPr>
          <p:cNvPr id="12" name="Google Shape;1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581" y="127572"/>
            <a:ext cx="650501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33"/>
          <p:cNvSpPr/>
          <p:nvPr/>
        </p:nvSpPr>
        <p:spPr>
          <a:xfrm>
            <a:off x="857663" y="0"/>
            <a:ext cx="2934394" cy="3338514"/>
          </a:xfrm>
          <a:prstGeom prst="downArrow">
            <a:avLst>
              <a:gd name="adj1" fmla="val 100000"/>
              <a:gd name="adj2" fmla="val 26890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581" y="137846"/>
            <a:ext cx="650501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3"/>
          <p:cNvSpPr txBox="1">
            <a:spLocks noGrp="1"/>
          </p:cNvSpPr>
          <p:nvPr>
            <p:ph type="body" idx="1"/>
          </p:nvPr>
        </p:nvSpPr>
        <p:spPr>
          <a:xfrm>
            <a:off x="990891" y="382562"/>
            <a:ext cx="2369873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3"/>
          <p:cNvSpPr/>
          <p:nvPr/>
        </p:nvSpPr>
        <p:spPr>
          <a:xfrm flipH="1">
            <a:off x="2916149" y="5116531"/>
            <a:ext cx="7591286" cy="1520575"/>
          </a:xfrm>
          <a:prstGeom prst="homePlate">
            <a:avLst>
              <a:gd name="adj" fmla="val 50000"/>
            </a:avLst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3"/>
          <p:cNvSpPr txBox="1">
            <a:spLocks noGrp="1"/>
          </p:cNvSpPr>
          <p:nvPr>
            <p:ph type="body" idx="2"/>
          </p:nvPr>
        </p:nvSpPr>
        <p:spPr>
          <a:xfrm>
            <a:off x="3688475" y="5321301"/>
            <a:ext cx="6662952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3262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0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/End Slide">
  <p:cSld name="Title/End Slid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A0D2B6C-5E30-4CDD-9C35-9639C24EC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  <p:pic>
        <p:nvPicPr>
          <p:cNvPr id="12" name="Google Shape;12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581" y="127572"/>
            <a:ext cx="650501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33"/>
          <p:cNvSpPr/>
          <p:nvPr/>
        </p:nvSpPr>
        <p:spPr>
          <a:xfrm>
            <a:off x="754082" y="0"/>
            <a:ext cx="2934394" cy="3338514"/>
          </a:xfrm>
          <a:prstGeom prst="downArrow">
            <a:avLst>
              <a:gd name="adj1" fmla="val 100000"/>
              <a:gd name="adj2" fmla="val 2689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3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581" y="137846"/>
            <a:ext cx="650501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3"/>
          <p:cNvSpPr txBox="1">
            <a:spLocks noGrp="1"/>
          </p:cNvSpPr>
          <p:nvPr>
            <p:ph type="body" idx="1"/>
          </p:nvPr>
        </p:nvSpPr>
        <p:spPr>
          <a:xfrm>
            <a:off x="990891" y="382562"/>
            <a:ext cx="2369873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3"/>
          <p:cNvSpPr/>
          <p:nvPr/>
        </p:nvSpPr>
        <p:spPr>
          <a:xfrm flipH="1">
            <a:off x="2916149" y="5116531"/>
            <a:ext cx="7591286" cy="1520575"/>
          </a:xfrm>
          <a:prstGeom prst="homePlate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3"/>
          <p:cNvSpPr txBox="1">
            <a:spLocks noGrp="1"/>
          </p:cNvSpPr>
          <p:nvPr>
            <p:ph type="body" idx="2"/>
          </p:nvPr>
        </p:nvSpPr>
        <p:spPr>
          <a:xfrm>
            <a:off x="3688475" y="5321301"/>
            <a:ext cx="6662952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3000"/>
              <a:buFont typeface="Arial"/>
              <a:buNone/>
              <a:defRPr sz="3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149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entury Gothic"/>
              <a:buNone/>
              <a:defRPr sz="44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9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Century Gothic"/>
              <a:buNone/>
              <a:defRPr sz="44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02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8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57;p1">
            <a:extLst>
              <a:ext uri="{FF2B5EF4-FFF2-40B4-BE49-F238E27FC236}">
                <a16:creationId xmlns:a16="http://schemas.microsoft.com/office/drawing/2014/main" id="{BF07A063-382D-FB4B-8909-06A175C0CDA9}"/>
              </a:ext>
            </a:extLst>
          </p:cNvPr>
          <p:cNvSpPr txBox="1">
            <a:spLocks/>
          </p:cNvSpPr>
          <p:nvPr/>
        </p:nvSpPr>
        <p:spPr>
          <a:xfrm>
            <a:off x="1106571" y="249485"/>
            <a:ext cx="218757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</a:pPr>
            <a:r>
              <a:rPr lang="en-GB" sz="2400" b="1">
                <a:solidFill>
                  <a:srgbClr val="FFFFFF"/>
                </a:solidFill>
                <a:latin typeface="+mn-lt"/>
              </a:rPr>
              <a:t>Weapons and Ammunition Management in UN Peace Operations</a:t>
            </a:r>
            <a:endParaRPr lang="en-GB" sz="2400" b="1">
              <a:latin typeface="+mn-lt"/>
            </a:endParaRPr>
          </a:p>
        </p:txBody>
      </p:sp>
      <p:sp>
        <p:nvSpPr>
          <p:cNvPr id="7" name="Google Shape;51;p11">
            <a:extLst>
              <a:ext uri="{FF2B5EF4-FFF2-40B4-BE49-F238E27FC236}">
                <a16:creationId xmlns:a16="http://schemas.microsoft.com/office/drawing/2014/main" id="{D993DF54-B4D7-D74A-801A-8C20B9409664}"/>
              </a:ext>
            </a:extLst>
          </p:cNvPr>
          <p:cNvSpPr txBox="1">
            <a:spLocks/>
          </p:cNvSpPr>
          <p:nvPr/>
        </p:nvSpPr>
        <p:spPr>
          <a:xfrm>
            <a:off x="3877440" y="5211536"/>
            <a:ext cx="6423008" cy="12430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Century Gothic"/>
              <a:buNone/>
              <a:defRPr sz="4400" b="0" i="0" u="none" strike="noStrike" cap="non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lnSpc>
                <a:spcPct val="90000"/>
              </a:lnSpc>
              <a:buClr>
                <a:schemeClr val="lt1"/>
              </a:buClr>
              <a:buSzPts val="3000"/>
            </a:pPr>
            <a:r>
              <a:rPr lang="en-GB" sz="3000" b="1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  <a:t>Lesson 6</a:t>
            </a:r>
            <a:br>
              <a:rPr lang="en-GB" sz="3000" b="1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en-GB" sz="3000" b="1" dirty="0">
                <a:solidFill>
                  <a:schemeClr val="bg1"/>
                </a:solidFill>
                <a:latin typeface="+mj-lt"/>
                <a:ea typeface="Calibri"/>
                <a:cs typeface="Calibri"/>
                <a:sym typeface="Calibri"/>
              </a:rPr>
              <a:t>Net Explosive Quantity Calculation</a:t>
            </a:r>
            <a:endParaRPr lang="en-GB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225225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Pyrotechnics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238795"/>
            <a:ext cx="8543925" cy="46903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indent="0">
              <a:lnSpc>
                <a:spcPct val="90000"/>
              </a:lnSpc>
              <a:buNone/>
            </a:pPr>
            <a:r>
              <a:rPr lang="en-GB" altLang="en-US" sz="2800" b="1"/>
              <a:t>“Pyrotechnic”: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 err="1"/>
              <a:t>Pyr</a:t>
            </a:r>
            <a:r>
              <a:rPr lang="en-GB" altLang="en-US" sz="2400"/>
              <a:t> (Fire)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Techne (An Art)</a:t>
            </a:r>
          </a:p>
          <a:p>
            <a:pPr marL="114300" indent="0">
              <a:lnSpc>
                <a:spcPct val="90000"/>
              </a:lnSpc>
              <a:buNone/>
            </a:pPr>
            <a:endParaRPr lang="en-GB" altLang="en-US" sz="2800" b="1"/>
          </a:p>
          <a:p>
            <a:pPr marL="114300" indent="0">
              <a:lnSpc>
                <a:spcPct val="90000"/>
              </a:lnSpc>
              <a:buNone/>
            </a:pPr>
            <a:r>
              <a:rPr lang="en-GB" altLang="en-US" sz="2800" b="1"/>
              <a:t>Burning to produce a special effect: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Coloured smoke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Noise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Emission of bright coloured light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Generation of heat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Delay compositions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 sz="2400"/>
              <a:t>Igniter compositions</a:t>
            </a:r>
          </a:p>
          <a:p>
            <a:endParaRPr lang="en-GB" altLang="en-US"/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b="1">
              <a:latin typeface="+mn-lt"/>
              <a:ea typeface="ＭＳ Ｐゴシック" panose="020B0600070205080204" pitchFamily="34" charset="-128"/>
            </a:endParaRPr>
          </a:p>
          <a:p>
            <a:pPr indent="-457200">
              <a:spcBef>
                <a:spcPts val="0"/>
              </a:spcBef>
              <a:buSzPts val="2200"/>
            </a:pPr>
            <a:endParaRPr lang="en-US">
              <a:latin typeface="+mn-lt"/>
            </a:endParaRPr>
          </a:p>
          <a:p>
            <a:pPr lvl="1" indent="-457200">
              <a:spcBef>
                <a:spcPts val="0"/>
              </a:spcBef>
              <a:buSzPts val="2200"/>
            </a:pPr>
            <a:endParaRPr lang="en-US"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B298920-7E73-4C48-9602-BBCE68A06A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6154" y="1448602"/>
            <a:ext cx="4038808" cy="977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F85943-8C95-4804-9BF8-CDEF479D2AE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7749" y="2685407"/>
            <a:ext cx="2197213" cy="17971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68E6FAD-0E36-4ACF-A02B-EDCFE22394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8970" y="4817890"/>
            <a:ext cx="3631345" cy="162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54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Pyrotechnics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indent="0">
              <a:lnSpc>
                <a:spcPct val="90000"/>
              </a:lnSpc>
              <a:buNone/>
            </a:pPr>
            <a:r>
              <a:rPr lang="en-GB" altLang="en-US" sz="2800" b="1"/>
              <a:t>Similar to explosive compositions:</a:t>
            </a:r>
          </a:p>
          <a:p>
            <a:pPr marL="368300" lvl="1" indent="-3540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Explosives (supersonic decomposition)</a:t>
            </a:r>
          </a:p>
          <a:p>
            <a:pPr marL="368300" lvl="1" indent="-3540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Propellants (subsonic decomposition)</a:t>
            </a:r>
          </a:p>
          <a:p>
            <a:pPr marL="368300" lvl="1" indent="-3540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Pyrotechnics (visibly observable rates)</a:t>
            </a:r>
          </a:p>
          <a:p>
            <a:pPr marL="571500" lvl="1" indent="0">
              <a:lnSpc>
                <a:spcPct val="90000"/>
              </a:lnSpc>
              <a:buNone/>
            </a:pPr>
            <a:endParaRPr lang="en-GB" altLang="en-US"/>
          </a:p>
          <a:p>
            <a:pPr marL="114300" indent="0">
              <a:lnSpc>
                <a:spcPct val="90000"/>
              </a:lnSpc>
              <a:buNone/>
            </a:pPr>
            <a:r>
              <a:rPr lang="en-GB" altLang="en-US" sz="2800" b="1"/>
              <a:t>Fuel/oxidiser composition:</a:t>
            </a:r>
          </a:p>
          <a:p>
            <a:pPr marL="368300" lvl="1" indent="-3540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Specific ratio required</a:t>
            </a:r>
          </a:p>
          <a:p>
            <a:pPr marL="368300" lvl="1" indent="-354013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altLang="en-US"/>
              <a:t>Heat produced used to react with other volatile substance to produce the required effect</a:t>
            </a:r>
          </a:p>
          <a:p>
            <a:endParaRPr lang="en-GB" altLang="en-US"/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b="1">
              <a:latin typeface="+mn-lt"/>
              <a:ea typeface="ＭＳ Ｐゴシック" panose="020B0600070205080204" pitchFamily="34" charset="-128"/>
            </a:endParaRPr>
          </a:p>
          <a:p>
            <a:pPr indent="-457200">
              <a:spcBef>
                <a:spcPts val="0"/>
              </a:spcBef>
              <a:buSzPts val="2200"/>
            </a:pPr>
            <a:endParaRPr lang="en-US">
              <a:latin typeface="+mn-lt"/>
            </a:endParaRPr>
          </a:p>
          <a:p>
            <a:pPr lvl="1" indent="-457200">
              <a:spcBef>
                <a:spcPts val="0"/>
              </a:spcBef>
              <a:buSzPts val="2200"/>
            </a:pP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8399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74415" y="1253567"/>
            <a:ext cx="8543925" cy="5676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What is this called?</a:t>
            </a:r>
            <a:br>
              <a:rPr lang="en-GB" altLang="en-US" b="1">
                <a:latin typeface="+mn-lt"/>
                <a:ea typeface="ＭＳ Ｐゴシック" panose="020B0600070205080204" pitchFamily="34" charset="-128"/>
              </a:rPr>
            </a:b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0" lvl="0" indent="0" algn="l" rtl="0">
              <a:spcBef>
                <a:spcPts val="15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>
              <a:latin typeface="+mn-lt"/>
            </a:endParaRPr>
          </a:p>
        </p:txBody>
      </p:sp>
      <p:sp>
        <p:nvSpPr>
          <p:cNvPr id="129" name="Google Shape;129;p16"/>
          <p:cNvSpPr/>
          <p:nvPr/>
        </p:nvSpPr>
        <p:spPr>
          <a:xfrm>
            <a:off x="326207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Theory of Explosives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D81A679-EC4D-394E-8E4A-022035C580B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410440" y="2644834"/>
            <a:ext cx="485775" cy="430212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Cube 1">
            <a:extLst>
              <a:ext uri="{FF2B5EF4-FFF2-40B4-BE49-F238E27FC236}">
                <a16:creationId xmlns:a16="http://schemas.microsoft.com/office/drawing/2014/main" id="{F40C0C05-E262-4A1E-B9B7-25A325817B00}"/>
              </a:ext>
            </a:extLst>
          </p:cNvPr>
          <p:cNvSpPr/>
          <p:nvPr/>
        </p:nvSpPr>
        <p:spPr>
          <a:xfrm>
            <a:off x="6340293" y="4095733"/>
            <a:ext cx="2762495" cy="625601"/>
          </a:xfrm>
          <a:prstGeom prst="cube">
            <a:avLst/>
          </a:prstGeom>
          <a:solidFill>
            <a:schemeClr val="accent3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be 27">
            <a:extLst>
              <a:ext uri="{FF2B5EF4-FFF2-40B4-BE49-F238E27FC236}">
                <a16:creationId xmlns:a16="http://schemas.microsoft.com/office/drawing/2014/main" id="{21C2C94A-B24B-4883-90D5-A83F4C4E0E5D}"/>
              </a:ext>
            </a:extLst>
          </p:cNvPr>
          <p:cNvSpPr/>
          <p:nvPr/>
        </p:nvSpPr>
        <p:spPr>
          <a:xfrm>
            <a:off x="6137996" y="4308201"/>
            <a:ext cx="2762495" cy="625601"/>
          </a:xfrm>
          <a:prstGeom prst="cube">
            <a:avLst/>
          </a:prstGeom>
          <a:solidFill>
            <a:schemeClr val="accent3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Cube 28">
            <a:extLst>
              <a:ext uri="{FF2B5EF4-FFF2-40B4-BE49-F238E27FC236}">
                <a16:creationId xmlns:a16="http://schemas.microsoft.com/office/drawing/2014/main" id="{41014D77-4BEA-47FC-80E7-FE066499E7D2}"/>
              </a:ext>
            </a:extLst>
          </p:cNvPr>
          <p:cNvSpPr/>
          <p:nvPr/>
        </p:nvSpPr>
        <p:spPr>
          <a:xfrm>
            <a:off x="6255880" y="3723913"/>
            <a:ext cx="2762495" cy="625601"/>
          </a:xfrm>
          <a:prstGeom prst="cube">
            <a:avLst/>
          </a:prstGeom>
          <a:solidFill>
            <a:schemeClr val="accent3">
              <a:lumMod val="7500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Cylinder 3">
            <a:extLst>
              <a:ext uri="{FF2B5EF4-FFF2-40B4-BE49-F238E27FC236}">
                <a16:creationId xmlns:a16="http://schemas.microsoft.com/office/drawing/2014/main" id="{68BCED78-9AC9-40E7-B311-3E0AA2266745}"/>
              </a:ext>
            </a:extLst>
          </p:cNvPr>
          <p:cNvSpPr/>
          <p:nvPr/>
        </p:nvSpPr>
        <p:spPr>
          <a:xfrm rot="5400000">
            <a:off x="4197084" y="2669834"/>
            <a:ext cx="135538" cy="1381043"/>
          </a:xfrm>
          <a:prstGeom prst="can">
            <a:avLst/>
          </a:prstGeom>
          <a:solidFill>
            <a:schemeClr val="tx2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Connector: Curved 4">
            <a:extLst>
              <a:ext uri="{FF2B5EF4-FFF2-40B4-BE49-F238E27FC236}">
                <a16:creationId xmlns:a16="http://schemas.microsoft.com/office/drawing/2014/main" id="{39317693-2E6D-4456-9C2E-5CDD0B742942}"/>
              </a:ext>
            </a:extLst>
          </p:cNvPr>
          <p:cNvCxnSpPr/>
          <p:nvPr/>
        </p:nvCxnSpPr>
        <p:spPr>
          <a:xfrm>
            <a:off x="1465001" y="2816138"/>
            <a:ext cx="2065573" cy="548483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ube 5">
            <a:extLst>
              <a:ext uri="{FF2B5EF4-FFF2-40B4-BE49-F238E27FC236}">
                <a16:creationId xmlns:a16="http://schemas.microsoft.com/office/drawing/2014/main" id="{DDB8E52D-D143-4505-8149-6570ED7324BD}"/>
              </a:ext>
            </a:extLst>
          </p:cNvPr>
          <p:cNvSpPr/>
          <p:nvPr/>
        </p:nvSpPr>
        <p:spPr>
          <a:xfrm>
            <a:off x="571480" y="2619276"/>
            <a:ext cx="1215790" cy="1215790"/>
          </a:xfrm>
          <a:prstGeom prst="cube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onnector: Curved 29">
            <a:extLst>
              <a:ext uri="{FF2B5EF4-FFF2-40B4-BE49-F238E27FC236}">
                <a16:creationId xmlns:a16="http://schemas.microsoft.com/office/drawing/2014/main" id="{5DF61E38-3F78-4353-8DAB-0E84DFBD339A}"/>
              </a:ext>
            </a:extLst>
          </p:cNvPr>
          <p:cNvCxnSpPr>
            <a:cxnSpLocks/>
          </p:cNvCxnSpPr>
          <p:nvPr/>
        </p:nvCxnSpPr>
        <p:spPr>
          <a:xfrm>
            <a:off x="1671019" y="2609569"/>
            <a:ext cx="1900275" cy="755052"/>
          </a:xfrm>
          <a:prstGeom prst="curvedConnector3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ylinder 6">
            <a:extLst>
              <a:ext uri="{FF2B5EF4-FFF2-40B4-BE49-F238E27FC236}">
                <a16:creationId xmlns:a16="http://schemas.microsoft.com/office/drawing/2014/main" id="{8820C461-921E-4471-AAA5-23BFF1C82126}"/>
              </a:ext>
            </a:extLst>
          </p:cNvPr>
          <p:cNvSpPr/>
          <p:nvPr/>
        </p:nvSpPr>
        <p:spPr>
          <a:xfrm>
            <a:off x="971492" y="2620504"/>
            <a:ext cx="495648" cy="200666"/>
          </a:xfrm>
          <a:prstGeom prst="ca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E705BE6B-06A5-4E52-BDCA-A168DAC42DFF}"/>
              </a:ext>
            </a:extLst>
          </p:cNvPr>
          <p:cNvCxnSpPr/>
          <p:nvPr/>
        </p:nvCxnSpPr>
        <p:spPr>
          <a:xfrm>
            <a:off x="4107422" y="3421819"/>
            <a:ext cx="2148222" cy="920303"/>
          </a:xfrm>
          <a:prstGeom prst="curvedConnector3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FCDEC77-4FD0-4947-9E1A-5B06AA9F25C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743943" y="3146494"/>
            <a:ext cx="485775" cy="430212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2D87FC5-AA80-4199-82A4-EB6ED3DC2F9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1075398" y="4048858"/>
            <a:ext cx="116379" cy="874106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D46C9C0-F5D5-49F6-A7F6-12C3039B8E2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516790" y="4184601"/>
            <a:ext cx="641786" cy="661638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arrow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TextBox 14">
            <a:extLst>
              <a:ext uri="{FF2B5EF4-FFF2-40B4-BE49-F238E27FC236}">
                <a16:creationId xmlns:a16="http://schemas.microsoft.com/office/drawing/2014/main" id="{155978CA-7483-491F-ADD6-3A1BF65A7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673" y="2290094"/>
            <a:ext cx="18716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800">
                <a:latin typeface="Arial"/>
                <a:ea typeface="ＭＳ Ｐゴシック"/>
              </a:rPr>
              <a:t>Detonator</a:t>
            </a:r>
            <a:endParaRPr lang="en-GB" altLang="en-US" sz="1800"/>
          </a:p>
        </p:txBody>
      </p:sp>
      <p:sp>
        <p:nvSpPr>
          <p:cNvPr id="11" name="TextBox 14">
            <a:extLst>
              <a:ext uri="{FF2B5EF4-FFF2-40B4-BE49-F238E27FC236}">
                <a16:creationId xmlns:a16="http://schemas.microsoft.com/office/drawing/2014/main" id="{328C335D-50C5-4A55-B14D-BEE8E8F35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055" y="2750442"/>
            <a:ext cx="18716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800">
                <a:latin typeface="Arial"/>
                <a:ea typeface="ＭＳ Ｐゴシック"/>
              </a:rPr>
              <a:t>High Explosive</a:t>
            </a:r>
            <a:endParaRPr lang="en-GB" altLang="en-US" sz="1800"/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CE70F63F-F242-437C-8CD6-33AEC57775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1526" y="4863319"/>
            <a:ext cx="18716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800"/>
              <a:t>Detonating cord</a:t>
            </a: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628B38AE-DACF-4186-838B-0C9EAFED67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784" y="4934142"/>
            <a:ext cx="187166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800">
                <a:latin typeface="Arial"/>
                <a:ea typeface="ＭＳ Ｐゴシック"/>
              </a:rPr>
              <a:t>Power/Switch</a:t>
            </a:r>
          </a:p>
        </p:txBody>
      </p:sp>
    </p:spTree>
    <p:extLst>
      <p:ext uri="{BB962C8B-B14F-4D97-AF65-F5344CB8AC3E}">
        <p14:creationId xmlns:p14="http://schemas.microsoft.com/office/powerpoint/2010/main" val="4121274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Theory of Explosives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What are the effects of an explosion?</a:t>
            </a:r>
          </a:p>
          <a:p>
            <a:pPr marL="800100" lvl="1">
              <a:spcBef>
                <a:spcPts val="0"/>
              </a:spcBef>
              <a:buSzPts val="2200"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High explosive</a:t>
            </a:r>
          </a:p>
          <a:p>
            <a:pPr marL="1257300" lvl="2">
              <a:spcBef>
                <a:spcPts val="0"/>
              </a:spcBef>
              <a:buSzPts val="2200"/>
            </a:pPr>
            <a:r>
              <a:rPr lang="en-GB" altLang="en-US">
                <a:latin typeface="+mn-lt"/>
                <a:ea typeface="ＭＳ Ｐゴシック" panose="020B0600070205080204" pitchFamily="34" charset="-128"/>
              </a:rPr>
              <a:t>Shock wave</a:t>
            </a:r>
          </a:p>
          <a:p>
            <a:pPr marL="1257300" lvl="2">
              <a:spcBef>
                <a:spcPts val="0"/>
              </a:spcBef>
              <a:buSzPts val="2200"/>
            </a:pPr>
            <a:r>
              <a:rPr lang="en-GB" altLang="en-US">
                <a:latin typeface="+mn-lt"/>
                <a:ea typeface="ＭＳ Ｐゴシック" panose="020B0600070205080204" pitchFamily="34" charset="-128"/>
              </a:rPr>
              <a:t>Brisance</a:t>
            </a:r>
          </a:p>
          <a:p>
            <a:pPr marL="1257300" lvl="2">
              <a:spcBef>
                <a:spcPts val="0"/>
              </a:spcBef>
              <a:buSzPts val="2200"/>
            </a:pPr>
            <a:r>
              <a:rPr lang="en-GB" altLang="en-US">
                <a:latin typeface="+mn-lt"/>
                <a:ea typeface="ＭＳ Ｐゴシック" panose="020B0600070205080204" pitchFamily="34" charset="-128"/>
              </a:rPr>
              <a:t>Intense heat and gas generation (Blast)</a:t>
            </a: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800100" lvl="1">
              <a:spcBef>
                <a:spcPts val="0"/>
              </a:spcBef>
              <a:buSzPts val="2200"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Low Explosive</a:t>
            </a:r>
          </a:p>
          <a:p>
            <a:pPr marL="1257300" lvl="2">
              <a:spcBef>
                <a:spcPts val="0"/>
              </a:spcBef>
              <a:buSzPts val="2200"/>
            </a:pPr>
            <a:r>
              <a:rPr lang="en-GB" altLang="en-US">
                <a:latin typeface="+mn-lt"/>
                <a:ea typeface="ＭＳ Ｐゴシック" panose="020B0600070205080204" pitchFamily="34" charset="-128"/>
              </a:rPr>
              <a:t>Intense heat and gas generation</a:t>
            </a: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1257300" lvl="2">
              <a:spcBef>
                <a:spcPts val="0"/>
              </a:spcBef>
              <a:buSzPts val="2200"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What hazards effect explosives?</a:t>
            </a:r>
          </a:p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	</a:t>
            </a:r>
            <a:r>
              <a:rPr lang="en-GB" altLang="en-US" sz="2400">
                <a:latin typeface="+mn-lt"/>
                <a:ea typeface="ＭＳ Ｐゴシック" panose="020B0600070205080204" pitchFamily="34" charset="-128"/>
              </a:rPr>
              <a:t>Heat / Impact / Chemicals / Degradation / Moisture</a:t>
            </a:r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965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4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9" name="Google Shape;109;p14"/>
          <p:cNvSpPr/>
          <p:nvPr/>
        </p:nvSpPr>
        <p:spPr>
          <a:xfrm>
            <a:off x="6379304" y="476778"/>
            <a:ext cx="3139811" cy="5920653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618026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4"/>
          <p:cNvSpPr txBox="1">
            <a:spLocks noGrp="1"/>
          </p:cNvSpPr>
          <p:nvPr>
            <p:ph type="title"/>
          </p:nvPr>
        </p:nvSpPr>
        <p:spPr>
          <a:xfrm>
            <a:off x="908549" y="1269255"/>
            <a:ext cx="4839537" cy="303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algn="r">
              <a:lnSpc>
                <a:spcPct val="90000"/>
              </a:lnSpc>
              <a:buClr>
                <a:srgbClr val="FFFFFF"/>
              </a:buClr>
            </a:pPr>
            <a:r>
              <a:rPr lang="en-GB" sz="4000"/>
              <a:t>Understanding and Calculating NEQ</a:t>
            </a:r>
            <a:br>
              <a:rPr lang="en-GB" sz="4000"/>
            </a:br>
            <a:r>
              <a:rPr lang="en-GB" sz="4000">
                <a:solidFill>
                  <a:srgbClr val="FFFFFF"/>
                </a:solidFill>
                <a:latin typeface="+mj-lt"/>
                <a:ea typeface="Calibri"/>
                <a:cs typeface="Calibri"/>
                <a:sym typeface="Calibri"/>
              </a:rPr>
              <a:t>Understanding and Calculating NEQ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Definitions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NEQ – Net Explosive Quantity</a:t>
            </a:r>
            <a:br>
              <a:rPr lang="en-GB" altLang="en-US" b="1">
                <a:latin typeface="+mn-lt"/>
                <a:ea typeface="ＭＳ Ｐゴシック" panose="020B0600070205080204" pitchFamily="34" charset="-128"/>
              </a:rPr>
            </a:br>
            <a:r>
              <a:rPr lang="en-IE"/>
              <a:t>The total explosive content present in a container, ammunition, building etc </a:t>
            </a: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342900" lvl="0">
              <a:spcBef>
                <a:spcPts val="0"/>
              </a:spcBef>
              <a:buSzPts val="2200"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AUW – All Up Weight</a:t>
            </a:r>
            <a:br>
              <a:rPr lang="en-GB" altLang="en-US" b="1">
                <a:latin typeface="+mn-lt"/>
                <a:ea typeface="ＭＳ Ｐゴシック" panose="020B0600070205080204" pitchFamily="34" charset="-128"/>
              </a:rPr>
            </a:br>
            <a:r>
              <a:rPr lang="en-IE" altLang="en-US"/>
              <a:t>T</a:t>
            </a:r>
            <a:r>
              <a:rPr lang="en-IE"/>
              <a:t>he AUW is the total weight of the munition, or munitions, including packaging and palletisation </a:t>
            </a:r>
          </a:p>
          <a:p>
            <a:pPr marL="0" lvl="0" indent="0">
              <a:spcBef>
                <a:spcPts val="0"/>
              </a:spcBef>
              <a:buSzPts val="2200"/>
              <a:buNone/>
            </a:pPr>
            <a:br>
              <a:rPr lang="en-GB" altLang="en-US" b="1">
                <a:latin typeface="+mn-lt"/>
                <a:ea typeface="ＭＳ Ｐゴシック" panose="020B0600070205080204" pitchFamily="34" charset="-128"/>
              </a:rPr>
            </a:br>
            <a:endParaRPr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380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battery&#10;&#10;Description automatically generated">
            <a:extLst>
              <a:ext uri="{FF2B5EF4-FFF2-40B4-BE49-F238E27FC236}">
                <a16:creationId xmlns:a16="http://schemas.microsoft.com/office/drawing/2014/main" id="{8A33B2DA-2227-C648-8DA4-E7116559D47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812"/>
          <a:stretch/>
        </p:blipFill>
        <p:spPr>
          <a:xfrm>
            <a:off x="0" y="1463802"/>
            <a:ext cx="4740912" cy="4465360"/>
          </a:xfrm>
          <a:prstGeom prst="rect">
            <a:avLst/>
          </a:prstGeom>
        </p:spPr>
      </p:pic>
      <p:pic>
        <p:nvPicPr>
          <p:cNvPr id="130" name="Google Shape;130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Markings on Containers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00"/>
              <a:buNone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342900" lvl="0">
              <a:spcBef>
                <a:spcPts val="0"/>
              </a:spcBef>
              <a:buSzPts val="2200"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marL="0" lvl="0" indent="0">
              <a:spcBef>
                <a:spcPts val="0"/>
              </a:spcBef>
              <a:buSzPts val="2200"/>
              <a:buNone/>
            </a:pPr>
            <a:br>
              <a:rPr lang="en-GB" altLang="en-US" b="1">
                <a:latin typeface="+mn-lt"/>
                <a:ea typeface="ＭＳ Ｐゴシック" panose="020B0600070205080204" pitchFamily="34" charset="-128"/>
              </a:rPr>
            </a:br>
            <a:endParaRPr>
              <a:latin typeface="+mn-lt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670208FF-B423-5749-A3E1-0BB5A40EE883}"/>
              </a:ext>
            </a:extLst>
          </p:cNvPr>
          <p:cNvCxnSpPr>
            <a:cxnSpLocks/>
          </p:cNvCxnSpPr>
          <p:nvPr/>
        </p:nvCxnSpPr>
        <p:spPr>
          <a:xfrm flipH="1">
            <a:off x="4059533" y="2913995"/>
            <a:ext cx="887102" cy="8284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36A83560-C5CD-2745-9184-4AA235CE839D}"/>
              </a:ext>
            </a:extLst>
          </p:cNvPr>
          <p:cNvCxnSpPr>
            <a:cxnSpLocks/>
          </p:cNvCxnSpPr>
          <p:nvPr/>
        </p:nvCxnSpPr>
        <p:spPr>
          <a:xfrm flipH="1">
            <a:off x="3959443" y="3546436"/>
            <a:ext cx="1232316" cy="3642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F8CDB6-C3E7-314E-A8F2-5C7E308724E5}"/>
              </a:ext>
            </a:extLst>
          </p:cNvPr>
          <p:cNvCxnSpPr>
            <a:cxnSpLocks/>
          </p:cNvCxnSpPr>
          <p:nvPr/>
        </p:nvCxnSpPr>
        <p:spPr>
          <a:xfrm flipH="1" flipV="1">
            <a:off x="4016413" y="4069780"/>
            <a:ext cx="1103480" cy="171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6D6A072-BA36-D048-A19A-CD4AE6B53C81}"/>
              </a:ext>
            </a:extLst>
          </p:cNvPr>
          <p:cNvCxnSpPr>
            <a:cxnSpLocks/>
          </p:cNvCxnSpPr>
          <p:nvPr/>
        </p:nvCxnSpPr>
        <p:spPr>
          <a:xfrm flipH="1" flipV="1">
            <a:off x="4038541" y="4233598"/>
            <a:ext cx="858711" cy="8344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6BF7E5F-85AB-C344-B20D-08F80586AD57}"/>
              </a:ext>
            </a:extLst>
          </p:cNvPr>
          <p:cNvSpPr txBox="1"/>
          <p:nvPr/>
        </p:nvSpPr>
        <p:spPr>
          <a:xfrm>
            <a:off x="4893369" y="2610517"/>
            <a:ext cx="2121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/>
              <a:t>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3C81C5-C6C7-2D43-86BD-CC92B7EEFF3A}"/>
              </a:ext>
            </a:extLst>
          </p:cNvPr>
          <p:cNvSpPr txBox="1"/>
          <p:nvPr/>
        </p:nvSpPr>
        <p:spPr>
          <a:xfrm>
            <a:off x="5191759" y="3244923"/>
            <a:ext cx="2121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/>
              <a:t>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064331-D6DC-8947-A8D5-9F991D9333CC}"/>
              </a:ext>
            </a:extLst>
          </p:cNvPr>
          <p:cNvSpPr txBox="1"/>
          <p:nvPr/>
        </p:nvSpPr>
        <p:spPr>
          <a:xfrm>
            <a:off x="5142021" y="4052070"/>
            <a:ext cx="2121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02983D5-2142-1F49-BC05-D8756D474FC6}"/>
              </a:ext>
            </a:extLst>
          </p:cNvPr>
          <p:cNvSpPr txBox="1"/>
          <p:nvPr/>
        </p:nvSpPr>
        <p:spPr>
          <a:xfrm>
            <a:off x="4884436" y="4977025"/>
            <a:ext cx="21211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2400" dirty="0"/>
              <a:t>4</a:t>
            </a:r>
            <a:endParaRPr lang="en-IE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4D8732-51A0-464F-B8B0-D903B7A491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70031" y="2845412"/>
            <a:ext cx="3647688" cy="208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220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6" y="379012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>
              <a:buSzPts val="2200"/>
            </a:pPr>
            <a:r>
              <a:rPr lang="en-GB" altLang="en-US">
                <a:latin typeface="+mj-lt"/>
                <a:ea typeface="ＭＳ Ｐゴシック" panose="020B0600070205080204" pitchFamily="34" charset="-128"/>
              </a:rPr>
              <a:t>TNT Equivalence Table for Typical Explosive Compounds</a:t>
            </a: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2057399"/>
            <a:ext cx="8543925" cy="426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54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</a:pPr>
            <a:endParaRPr sz="2800">
              <a:latin typeface="+mn-lt"/>
            </a:endParaRPr>
          </a:p>
          <a:p>
            <a:pPr marL="342900" lvl="0" indent="-342900" algn="l" rtl="0">
              <a:spcBef>
                <a:spcPts val="1540"/>
              </a:spcBef>
              <a:spcAft>
                <a:spcPts val="0"/>
              </a:spcAft>
              <a:buClr>
                <a:schemeClr val="dk1"/>
              </a:buClr>
              <a:buSzPts val="2200"/>
              <a:buChar char="•"/>
            </a:pPr>
            <a:endParaRPr sz="280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5B87E633-3B75-1248-AAF8-5051B0D60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262444"/>
              </p:ext>
            </p:extLst>
          </p:nvPr>
        </p:nvGraphicFramePr>
        <p:xfrm>
          <a:off x="752323" y="1752222"/>
          <a:ext cx="8438139" cy="469621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094176">
                  <a:extLst>
                    <a:ext uri="{9D8B030D-6E8A-4147-A177-3AD203B41FA5}">
                      <a16:colId xmlns:a16="http://schemas.microsoft.com/office/drawing/2014/main" val="2414957650"/>
                    </a:ext>
                  </a:extLst>
                </a:gridCol>
                <a:gridCol w="4325020">
                  <a:extLst>
                    <a:ext uri="{9D8B030D-6E8A-4147-A177-3AD203B41FA5}">
                      <a16:colId xmlns:a16="http://schemas.microsoft.com/office/drawing/2014/main" val="1966584889"/>
                    </a:ext>
                  </a:extLst>
                </a:gridCol>
                <a:gridCol w="1473260">
                  <a:extLst>
                    <a:ext uri="{9D8B030D-6E8A-4147-A177-3AD203B41FA5}">
                      <a16:colId xmlns:a16="http://schemas.microsoft.com/office/drawing/2014/main" val="2764812738"/>
                    </a:ext>
                  </a:extLst>
                </a:gridCol>
                <a:gridCol w="1545683">
                  <a:extLst>
                    <a:ext uri="{9D8B030D-6E8A-4147-A177-3AD203B41FA5}">
                      <a16:colId xmlns:a16="http://schemas.microsoft.com/office/drawing/2014/main" val="2987557842"/>
                    </a:ext>
                  </a:extLst>
                </a:gridCol>
              </a:tblGrid>
              <a:tr h="482472">
                <a:tc>
                  <a:txBody>
                    <a:bodyPr/>
                    <a:lstStyle/>
                    <a:p>
                      <a:r>
                        <a:rPr lang="en-US" sz="1100" dirty="0"/>
                        <a:t>Serial 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Explosive </a:t>
                      </a:r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Mass Specific Energy  </a:t>
                      </a:r>
                      <a:r>
                        <a:rPr lang="en-US" sz="1100" dirty="0" err="1"/>
                        <a:t>Q</a:t>
                      </a:r>
                      <a:r>
                        <a:rPr lang="en-US" sz="1100" baseline="-25000" dirty="0" err="1"/>
                        <a:t>x</a:t>
                      </a:r>
                      <a:r>
                        <a:rPr lang="en-US" sz="1100" baseline="0" dirty="0"/>
                        <a:t> (kJ/kg) 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TNT Equivalent  (</a:t>
                      </a:r>
                      <a:r>
                        <a:rPr lang="en-US" sz="1100" dirty="0" err="1"/>
                        <a:t>Q</a:t>
                      </a:r>
                      <a:r>
                        <a:rPr lang="en-US" sz="1100" baseline="-25000" dirty="0" err="1"/>
                        <a:t>x</a:t>
                      </a:r>
                      <a:r>
                        <a:rPr lang="en-US" sz="1100" baseline="0" dirty="0"/>
                        <a:t>/Q</a:t>
                      </a:r>
                      <a:r>
                        <a:rPr lang="en-US" sz="1100" baseline="-25000" dirty="0"/>
                        <a:t>TNT</a:t>
                      </a:r>
                      <a:r>
                        <a:rPr lang="en-US" sz="1100" baseline="0" dirty="0"/>
                        <a:t>)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2099161"/>
                  </a:ext>
                </a:extLst>
              </a:tr>
              <a:tr h="396512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Torpex (42% RDX, 40% TNT, 18% aluminium)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7,450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1.667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758431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Nitroglycerin (liquid)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6,700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1.481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8980754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PETN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5,800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1.282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4364048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HMX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5,680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1.256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1371187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Semtex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5,650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1.250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8356965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RDX (Cyclonite)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5,360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1.185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8717046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Compound B (60% RDX, 40% TNT)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5,190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1.148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251906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Pentolite 50/50 (50% PETN, 50% TNT)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5,110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1.129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1975443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4,520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1417086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Tetryl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4,520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2029622"/>
                  </a:ext>
                </a:extLst>
              </a:tr>
              <a:tr h="429247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Blasting gelatin (91% nitroglycerin, 7.9% nitrocellulose, 0.9% antacid, 0.2% water)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4,520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1.000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5773372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60% Nitroglycerin dynamite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2,710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0.600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0326436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Amatol</a:t>
                      </a:r>
                      <a:r>
                        <a:rPr lang="en-US" sz="1100" baseline="0" dirty="0"/>
                        <a:t> (80% ammonium nitrate, 20% TNT)</a:t>
                      </a:r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2,650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0.586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2871355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Mercury Fulminate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1,790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0.395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739756"/>
                  </a:ext>
                </a:extLst>
              </a:tr>
              <a:tr h="260614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Lead </a:t>
                      </a:r>
                      <a:r>
                        <a:rPr lang="en-US" sz="1100" dirty="0" err="1"/>
                        <a:t>Azide</a:t>
                      </a:r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1,540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0.340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1632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1357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4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9" name="Google Shape;109;p14"/>
          <p:cNvSpPr/>
          <p:nvPr/>
        </p:nvSpPr>
        <p:spPr>
          <a:xfrm>
            <a:off x="6379304" y="476778"/>
            <a:ext cx="3139811" cy="5920653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618026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4"/>
          <p:cNvSpPr txBox="1">
            <a:spLocks noGrp="1"/>
          </p:cNvSpPr>
          <p:nvPr>
            <p:ph type="title"/>
          </p:nvPr>
        </p:nvSpPr>
        <p:spPr>
          <a:xfrm>
            <a:off x="908549" y="1269255"/>
            <a:ext cx="4839537" cy="303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>
              <a:lnSpc>
                <a:spcPct val="90000"/>
              </a:lnSpc>
              <a:buClr>
                <a:schemeClr val="lt1"/>
              </a:buClr>
              <a:buSzPts val="1700"/>
            </a:pPr>
            <a:r>
              <a:rPr lang="en-GB" sz="40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Calculating the NEQ for an ammunition stack</a:t>
            </a:r>
          </a:p>
        </p:txBody>
      </p:sp>
    </p:spTree>
    <p:extLst>
      <p:ext uri="{BB962C8B-B14F-4D97-AF65-F5344CB8AC3E}">
        <p14:creationId xmlns:p14="http://schemas.microsoft.com/office/powerpoint/2010/main" val="11339251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261269" y="224034"/>
            <a:ext cx="9383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Calculate NEQ for an </a:t>
            </a:r>
            <a:br>
              <a:rPr lang="en-GB">
                <a:latin typeface="+mj-lt"/>
                <a:ea typeface="ＭＳ Ｐゴシック" panose="020B0600070205080204" pitchFamily="34" charset="-128"/>
              </a:rPr>
            </a:br>
            <a:r>
              <a:rPr lang="en-GB">
                <a:latin typeface="+mj-lt"/>
                <a:ea typeface="ＭＳ Ｐゴシック" panose="020B0600070205080204" pitchFamily="34" charset="-128"/>
              </a:rPr>
              <a:t>Ammunition Stack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C6E9-36B0-C943-A44E-31AF0B3438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IE" dirty="0"/>
              <a:t>Stack of 100 </a:t>
            </a:r>
            <a:r>
              <a:rPr lang="en-IE" dirty="0" err="1"/>
              <a:t>Rds</a:t>
            </a:r>
            <a:r>
              <a:rPr lang="en-IE" dirty="0"/>
              <a:t> 105mm HE (TNT)</a:t>
            </a:r>
          </a:p>
          <a:p>
            <a:pPr marL="114300" indent="0">
              <a:buNone/>
            </a:pPr>
            <a:endParaRPr lang="en-IE" dirty="0"/>
          </a:p>
          <a:p>
            <a:pPr marL="114300" indent="0">
              <a:buNone/>
            </a:pPr>
            <a:r>
              <a:rPr lang="en-IE" dirty="0"/>
              <a:t>Each Round has 2.35kg HE</a:t>
            </a:r>
          </a:p>
          <a:p>
            <a:pPr marL="114300" indent="0">
              <a:buNone/>
            </a:pPr>
            <a:endParaRPr lang="en-IE" dirty="0"/>
          </a:p>
          <a:p>
            <a:pPr marL="114300" indent="0">
              <a:buNone/>
            </a:pPr>
            <a:r>
              <a:rPr lang="en-IE" dirty="0"/>
              <a:t>100 Rounds (2.35kg x 100)</a:t>
            </a:r>
            <a:br>
              <a:rPr lang="en-IE" dirty="0"/>
            </a:br>
            <a:r>
              <a:rPr lang="en-IE" dirty="0"/>
              <a:t>     = 235kg HE </a:t>
            </a:r>
          </a:p>
          <a:p>
            <a:pPr marL="114300" indent="0">
              <a:buNone/>
            </a:pPr>
            <a:endParaRPr lang="en-IE" dirty="0"/>
          </a:p>
          <a:p>
            <a:pPr marL="114300" indent="0">
              <a:buNone/>
            </a:pPr>
            <a:r>
              <a:rPr lang="en-IE" dirty="0"/>
              <a:t>NEQ for a stack of 100 </a:t>
            </a:r>
            <a:r>
              <a:rPr lang="en-IE" dirty="0" err="1"/>
              <a:t>Rds</a:t>
            </a:r>
            <a:r>
              <a:rPr lang="en-IE" dirty="0"/>
              <a:t> 105mm HE is 235kg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04A6EA5-042F-40EF-8F6E-7A6B12EB34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1360" y="1645603"/>
            <a:ext cx="2095844" cy="372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404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cxnSp>
        <p:nvCxnSpPr>
          <p:cNvPr id="59" name="Google Shape;59;p12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60" name="Google Shape;60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2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700"/>
              <a:buFont typeface="Century Gothic"/>
              <a:buNone/>
            </a:pPr>
            <a:r>
              <a:rPr lang="en-GB" sz="4000">
                <a:solidFill>
                  <a:srgbClr val="FFFFFF"/>
                </a:solidFill>
                <a:latin typeface="+mj-lt"/>
                <a:ea typeface="Century Gothic"/>
                <a:cs typeface="Century Gothic"/>
                <a:sym typeface="Century Gothic"/>
              </a:rPr>
              <a:t>Objective</a:t>
            </a:r>
            <a:endParaRPr lang="en-GB" sz="4000">
              <a:solidFill>
                <a:srgbClr val="FFFFFF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grpSp>
        <p:nvGrpSpPr>
          <p:cNvPr id="62" name="Google Shape;62;p12"/>
          <p:cNvGrpSpPr/>
          <p:nvPr/>
        </p:nvGrpSpPr>
        <p:grpSpPr>
          <a:xfrm>
            <a:off x="4271760" y="1138335"/>
            <a:ext cx="5015115" cy="4777270"/>
            <a:chOff x="1154017" y="-431080"/>
            <a:chExt cx="2785558" cy="2642900"/>
          </a:xfrm>
        </p:grpSpPr>
        <p:sp>
          <p:nvSpPr>
            <p:cNvPr id="63" name="Google Shape;63;p12"/>
            <p:cNvSpPr/>
            <p:nvPr/>
          </p:nvSpPr>
          <p:spPr>
            <a:xfrm>
              <a:off x="1154017" y="503"/>
              <a:ext cx="2785558" cy="1671335"/>
            </a:xfrm>
            <a:prstGeom prst="rect">
              <a:avLst/>
            </a:prstGeom>
            <a:ln/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000"/>
            </a:p>
          </p:txBody>
        </p:sp>
        <p:sp>
          <p:nvSpPr>
            <p:cNvPr id="64" name="Google Shape;64;p12"/>
            <p:cNvSpPr txBox="1"/>
            <p:nvPr/>
          </p:nvSpPr>
          <p:spPr>
            <a:xfrm>
              <a:off x="1154017" y="-431080"/>
              <a:ext cx="2785558" cy="2642900"/>
            </a:xfrm>
            <a:prstGeom prst="rect">
              <a:avLst/>
            </a:prstGeom>
            <a:ln/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spcFirstLastPara="1" wrap="square" lIns="76200" tIns="76200" rIns="76200" bIns="76200" anchor="ctr" anchorCtr="0">
              <a:noAutofit/>
            </a:bodyPr>
            <a:lstStyle/>
            <a:p>
              <a:pPr lvl="0" algn="ctr">
                <a:lnSpc>
                  <a:spcPct val="90000"/>
                </a:lnSpc>
                <a:buClr>
                  <a:schemeClr val="dk1"/>
                </a:buClr>
                <a:buSzPts val="2000"/>
              </a:pPr>
              <a:r>
                <a:rPr lang="en-IE" sz="3000">
                  <a:solidFill>
                    <a:schemeClr val="lt1"/>
                  </a:solidFill>
                  <a:ea typeface="Calibri"/>
                  <a:cs typeface="Calibri"/>
                  <a:sym typeface="Calibri"/>
                </a:rPr>
                <a:t>Apply NEQ calculations to determine the explosive quantity in an ammunition stack, store or means of transport in preparation for any subsequent Explosive Risk Assessment</a:t>
              </a:r>
              <a:endParaRPr sz="3000" b="0" i="0" u="none" strike="noStrike" cap="none">
                <a:solidFill>
                  <a:schemeClr val="lt1"/>
                </a:solidFill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261269" y="224034"/>
            <a:ext cx="9383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Calculate NEQ for an </a:t>
            </a:r>
            <a:br>
              <a:rPr lang="en-GB">
                <a:latin typeface="+mj-lt"/>
                <a:ea typeface="ＭＳ Ｐゴシック" panose="020B0600070205080204" pitchFamily="34" charset="-128"/>
              </a:rPr>
            </a:br>
            <a:r>
              <a:rPr lang="en-GB">
                <a:latin typeface="+mj-lt"/>
                <a:ea typeface="ＭＳ Ｐゴシック" panose="020B0600070205080204" pitchFamily="34" charset="-128"/>
              </a:rPr>
              <a:t>Ammunition Stack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C6E9-36B0-C943-A44E-31AF0B3438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IE"/>
              <a:t>Stack of 100 </a:t>
            </a:r>
            <a:r>
              <a:rPr lang="en-IE" err="1"/>
              <a:t>Rds</a:t>
            </a:r>
            <a:r>
              <a:rPr lang="en-IE"/>
              <a:t> 105mm HE (Comp B)</a:t>
            </a:r>
          </a:p>
          <a:p>
            <a:pPr marL="114300" indent="0">
              <a:buNone/>
            </a:pPr>
            <a:endParaRPr lang="en-IE"/>
          </a:p>
          <a:p>
            <a:pPr marL="114300" indent="0">
              <a:buNone/>
            </a:pPr>
            <a:r>
              <a:rPr lang="en-IE"/>
              <a:t>Each Round has 2.35kg HE</a:t>
            </a:r>
          </a:p>
          <a:p>
            <a:pPr marL="114300" indent="0">
              <a:buNone/>
            </a:pPr>
            <a:endParaRPr lang="en-IE"/>
          </a:p>
          <a:p>
            <a:pPr marL="114300" indent="0">
              <a:buNone/>
            </a:pPr>
            <a:r>
              <a:rPr lang="en-IE"/>
              <a:t>100 Rounds (2.35kg x 100 x 1.148)</a:t>
            </a:r>
            <a:br>
              <a:rPr lang="en-IE"/>
            </a:br>
            <a:r>
              <a:rPr lang="en-IE"/>
              <a:t>     = 269.8kg HE </a:t>
            </a:r>
          </a:p>
          <a:p>
            <a:pPr marL="114300" indent="0">
              <a:buNone/>
            </a:pPr>
            <a:endParaRPr lang="en-IE"/>
          </a:p>
          <a:p>
            <a:pPr marL="114300" indent="0">
              <a:buNone/>
            </a:pPr>
            <a:r>
              <a:rPr lang="en-IE"/>
              <a:t>NEQ for a stack of 100 </a:t>
            </a:r>
            <a:r>
              <a:rPr lang="en-IE" err="1"/>
              <a:t>Rds</a:t>
            </a:r>
            <a:r>
              <a:rPr lang="en-IE"/>
              <a:t> 105mm HE is 269.8kg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55860E-C444-474E-9F3A-C5D7EC9DC5BB}"/>
              </a:ext>
            </a:extLst>
          </p:cNvPr>
          <p:cNvSpPr txBox="1"/>
          <p:nvPr/>
        </p:nvSpPr>
        <p:spPr>
          <a:xfrm>
            <a:off x="6974541" y="2967335"/>
            <a:ext cx="2436159" cy="1569660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IE" sz="2400"/>
              <a:t>TNT Equivalence factor for Comp B = 1.148</a:t>
            </a:r>
          </a:p>
        </p:txBody>
      </p:sp>
    </p:spTree>
    <p:extLst>
      <p:ext uri="{BB962C8B-B14F-4D97-AF65-F5344CB8AC3E}">
        <p14:creationId xmlns:p14="http://schemas.microsoft.com/office/powerpoint/2010/main" val="1861692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4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9" name="Google Shape;109;p14"/>
          <p:cNvSpPr/>
          <p:nvPr/>
        </p:nvSpPr>
        <p:spPr>
          <a:xfrm>
            <a:off x="6379304" y="476778"/>
            <a:ext cx="3139811" cy="5920653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618026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4"/>
          <p:cNvSpPr txBox="1">
            <a:spLocks noGrp="1"/>
          </p:cNvSpPr>
          <p:nvPr>
            <p:ph type="title"/>
          </p:nvPr>
        </p:nvSpPr>
        <p:spPr>
          <a:xfrm>
            <a:off x="908549" y="1269255"/>
            <a:ext cx="4839537" cy="303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>
              <a:lnSpc>
                <a:spcPct val="90000"/>
              </a:lnSpc>
              <a:buClr>
                <a:schemeClr val="lt1"/>
              </a:buClr>
              <a:buSzPts val="1700"/>
            </a:pPr>
            <a:r>
              <a:rPr lang="en-GB" sz="40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Calculating the NEQ for an ammunition store</a:t>
            </a:r>
          </a:p>
        </p:txBody>
      </p:sp>
    </p:spTree>
    <p:extLst>
      <p:ext uri="{BB962C8B-B14F-4D97-AF65-F5344CB8AC3E}">
        <p14:creationId xmlns:p14="http://schemas.microsoft.com/office/powerpoint/2010/main" val="22470350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261269" y="224034"/>
            <a:ext cx="9383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Calculate the NEQ for an </a:t>
            </a:r>
            <a:br>
              <a:rPr lang="en-GB">
                <a:latin typeface="+mj-lt"/>
                <a:ea typeface="ＭＳ Ｐゴシック" panose="020B0600070205080204" pitchFamily="34" charset="-128"/>
              </a:rPr>
            </a:br>
            <a:r>
              <a:rPr lang="en-GB">
                <a:latin typeface="+mj-lt"/>
                <a:ea typeface="ＭＳ Ｐゴシック" panose="020B0600070205080204" pitchFamily="34" charset="-128"/>
              </a:rPr>
              <a:t>Ammunition Store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C6E9-36B0-C943-A44E-31AF0B3438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indent="-514350">
              <a:buFont typeface="+mj-lt"/>
              <a:buAutoNum type="arabicPeriod"/>
            </a:pPr>
            <a:r>
              <a:rPr lang="en-IE" dirty="0"/>
              <a:t>Determine full list of explosive articles being stored</a:t>
            </a:r>
          </a:p>
          <a:p>
            <a:pPr marL="628650" indent="-514350">
              <a:buFont typeface="+mj-lt"/>
              <a:buAutoNum type="arabicPeriod"/>
            </a:pPr>
            <a:r>
              <a:rPr lang="en-IE" dirty="0"/>
              <a:t>Calculate the NEQ for each Stack within the Store</a:t>
            </a:r>
          </a:p>
          <a:p>
            <a:pPr marL="628650" indent="-514350">
              <a:buFont typeface="+mj-lt"/>
              <a:buAutoNum type="arabicPeriod"/>
            </a:pPr>
            <a:r>
              <a:rPr lang="en-IE" dirty="0"/>
              <a:t>Add up the stack </a:t>
            </a:r>
            <a:br>
              <a:rPr lang="en-IE" dirty="0"/>
            </a:br>
            <a:r>
              <a:rPr lang="en-IE" dirty="0"/>
              <a:t>NEQs to determine </a:t>
            </a:r>
            <a:br>
              <a:rPr lang="en-IE" dirty="0"/>
            </a:br>
            <a:r>
              <a:rPr lang="en-IE" dirty="0"/>
              <a:t>the overall Store NEQ </a:t>
            </a:r>
            <a:br>
              <a:rPr lang="en-IE" dirty="0"/>
            </a:br>
            <a:r>
              <a:rPr lang="en-IE" dirty="0"/>
              <a:t>weight.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70B45BC-9993-403E-BA88-DDD7460684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822486"/>
            <a:ext cx="4497693" cy="252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883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69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261269" y="224034"/>
            <a:ext cx="9383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Calculate NEQ for an </a:t>
            </a:r>
            <a:br>
              <a:rPr lang="en-GB">
                <a:latin typeface="+mj-lt"/>
                <a:ea typeface="ＭＳ Ｐゴシック" panose="020B0600070205080204" pitchFamily="34" charset="-128"/>
              </a:rPr>
            </a:br>
            <a:r>
              <a:rPr lang="en-GB">
                <a:latin typeface="+mj-lt"/>
                <a:ea typeface="ＭＳ Ｐゴシック" panose="020B0600070205080204" pitchFamily="34" charset="-128"/>
              </a:rPr>
              <a:t>Ammunition Store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C6E9-36B0-C943-A44E-31AF0B3438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IE" b="1" dirty="0"/>
              <a:t>Items in Store:</a:t>
            </a:r>
          </a:p>
          <a:p>
            <a:pPr marL="114300" indent="0">
              <a:buNone/>
            </a:pPr>
            <a:r>
              <a:rPr lang="en-IE" dirty="0"/>
              <a:t>	100 boxes 76mm HE (NEQ = 1,512kg)</a:t>
            </a:r>
          </a:p>
          <a:p>
            <a:pPr marL="114300" indent="0">
              <a:buNone/>
            </a:pPr>
            <a:r>
              <a:rPr lang="en-IE" dirty="0"/>
              <a:t>	25 Boxes GREN FRAG (NEQ = 30kg)</a:t>
            </a:r>
          </a:p>
          <a:p>
            <a:pPr marL="114300" indent="0">
              <a:buNone/>
            </a:pPr>
            <a:r>
              <a:rPr lang="en-IE" dirty="0"/>
              <a:t>	50 Boxes 60mm Mortar HE (NEQ = 121.6kg)</a:t>
            </a:r>
          </a:p>
          <a:p>
            <a:pPr marL="114300" indent="0">
              <a:buNone/>
            </a:pPr>
            <a:endParaRPr lang="en-IE" dirty="0"/>
          </a:p>
          <a:p>
            <a:pPr marL="114300" indent="0">
              <a:buNone/>
            </a:pPr>
            <a:r>
              <a:rPr lang="en-IE" b="1" dirty="0"/>
              <a:t>Total NEQ for Store </a:t>
            </a:r>
            <a:r>
              <a:rPr lang="en-IE" dirty="0"/>
              <a:t>	= 1,512 + 30 + 121.6 </a:t>
            </a:r>
          </a:p>
          <a:p>
            <a:pPr marL="114300" indent="0">
              <a:buNone/>
            </a:pPr>
            <a:r>
              <a:rPr lang="en-IE" dirty="0"/>
              <a:t>				= 1,663.6kg</a:t>
            </a:r>
          </a:p>
        </p:txBody>
      </p:sp>
    </p:spTree>
    <p:extLst>
      <p:ext uri="{BB962C8B-B14F-4D97-AF65-F5344CB8AC3E}">
        <p14:creationId xmlns:p14="http://schemas.microsoft.com/office/powerpoint/2010/main" val="1736190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4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9" name="Google Shape;109;p14"/>
          <p:cNvSpPr/>
          <p:nvPr/>
        </p:nvSpPr>
        <p:spPr>
          <a:xfrm>
            <a:off x="6379304" y="476778"/>
            <a:ext cx="3139811" cy="5920653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618026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4"/>
          <p:cNvSpPr txBox="1">
            <a:spLocks noGrp="1"/>
          </p:cNvSpPr>
          <p:nvPr>
            <p:ph type="title"/>
          </p:nvPr>
        </p:nvSpPr>
        <p:spPr>
          <a:xfrm>
            <a:off x="908549" y="1269255"/>
            <a:ext cx="4839537" cy="303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>
              <a:lnSpc>
                <a:spcPct val="90000"/>
              </a:lnSpc>
              <a:buClr>
                <a:schemeClr val="lt1"/>
              </a:buClr>
              <a:buSzPts val="1700"/>
            </a:pPr>
            <a:r>
              <a:rPr lang="en-GB" sz="40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Calculating the NEQ for an ammunition in transit</a:t>
            </a:r>
          </a:p>
        </p:txBody>
      </p:sp>
    </p:spTree>
    <p:extLst>
      <p:ext uri="{BB962C8B-B14F-4D97-AF65-F5344CB8AC3E}">
        <p14:creationId xmlns:p14="http://schemas.microsoft.com/office/powerpoint/2010/main" val="725136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261269" y="224034"/>
            <a:ext cx="9383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Calculate the NEQ for an </a:t>
            </a:r>
            <a:br>
              <a:rPr lang="en-GB">
                <a:latin typeface="+mj-lt"/>
                <a:ea typeface="ＭＳ Ｐゴシック" panose="020B0600070205080204" pitchFamily="34" charset="-128"/>
              </a:rPr>
            </a:br>
            <a:r>
              <a:rPr lang="en-GB">
                <a:latin typeface="+mj-lt"/>
                <a:ea typeface="ＭＳ Ｐゴシック" panose="020B0600070205080204" pitchFamily="34" charset="-128"/>
              </a:rPr>
              <a:t>Ammunition in Transit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C6E9-36B0-C943-A44E-31AF0B3438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28650" indent="-514350">
              <a:buFont typeface="+mj-lt"/>
              <a:buAutoNum type="arabicPeriod"/>
            </a:pPr>
            <a:r>
              <a:rPr lang="en-IE" dirty="0"/>
              <a:t>Determine full list of explosive articles being transported in each truck or container</a:t>
            </a:r>
          </a:p>
          <a:p>
            <a:pPr marL="628650" indent="-514350">
              <a:buFont typeface="+mj-lt"/>
              <a:buAutoNum type="arabicPeriod"/>
            </a:pPr>
            <a:r>
              <a:rPr lang="en-IE" dirty="0"/>
              <a:t>Calculate the NEQ for each Stack within the vehicle/container</a:t>
            </a:r>
          </a:p>
          <a:p>
            <a:pPr marL="628650" indent="-514350">
              <a:buFont typeface="+mj-lt"/>
              <a:buAutoNum type="arabicPeriod"/>
            </a:pPr>
            <a:r>
              <a:rPr lang="en-IE" dirty="0"/>
              <a:t>Add up the stack </a:t>
            </a:r>
            <a:br>
              <a:rPr lang="en-IE" dirty="0"/>
            </a:br>
            <a:r>
              <a:rPr lang="en-IE" dirty="0"/>
              <a:t>NEQs to determine </a:t>
            </a:r>
            <a:br>
              <a:rPr lang="en-IE" dirty="0"/>
            </a:br>
            <a:r>
              <a:rPr lang="en-IE" dirty="0"/>
              <a:t>the overall NEQ </a:t>
            </a:r>
            <a:br>
              <a:rPr lang="en-IE" dirty="0"/>
            </a:br>
            <a:r>
              <a:rPr lang="en-IE" dirty="0"/>
              <a:t>weight.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4C6327-9196-4CDF-9C18-A844F4D346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0599" y="4559518"/>
            <a:ext cx="2320101" cy="197844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84B027-D278-4C98-A5E8-60CA1E0CE8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8305" y="3315340"/>
            <a:ext cx="2340799" cy="185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9500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69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261269" y="224034"/>
            <a:ext cx="938345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Calculate NEQ for an </a:t>
            </a:r>
            <a:br>
              <a:rPr lang="en-GB">
                <a:latin typeface="+mj-lt"/>
                <a:ea typeface="ＭＳ Ｐゴシック" panose="020B0600070205080204" pitchFamily="34" charset="-128"/>
              </a:rPr>
            </a:br>
            <a:r>
              <a:rPr lang="en-GB">
                <a:latin typeface="+mj-lt"/>
                <a:ea typeface="ＭＳ Ｐゴシック" panose="020B0600070205080204" pitchFamily="34" charset="-128"/>
              </a:rPr>
              <a:t>Ammunition in Transit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8EC6E9-36B0-C943-A44E-31AF0B3438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en-IE" b="1"/>
              <a:t>Items in Vehicle A:</a:t>
            </a:r>
          </a:p>
          <a:p>
            <a:pPr marL="114300" indent="0">
              <a:buNone/>
            </a:pPr>
            <a:r>
              <a:rPr lang="en-IE"/>
              <a:t>	25 Boxes 84mm RCL HEAT (NEQ = 169.5kg)</a:t>
            </a:r>
          </a:p>
          <a:p>
            <a:pPr marL="114300" indent="0">
              <a:buNone/>
            </a:pPr>
            <a:r>
              <a:rPr lang="en-IE"/>
              <a:t>	20 Boxes 60mm Mortar HE (NEQ = 48.64kg)</a:t>
            </a:r>
          </a:p>
          <a:p>
            <a:pPr marL="114300" indent="0">
              <a:buNone/>
            </a:pPr>
            <a:endParaRPr lang="en-IE"/>
          </a:p>
          <a:p>
            <a:pPr marL="114300" indent="0">
              <a:buNone/>
            </a:pPr>
            <a:r>
              <a:rPr lang="en-IE" b="1"/>
              <a:t>Total NEQ for Store </a:t>
            </a:r>
            <a:r>
              <a:rPr lang="en-IE"/>
              <a:t>	= 169.5 + 48.64 </a:t>
            </a:r>
          </a:p>
          <a:p>
            <a:pPr marL="114300" indent="0">
              <a:buNone/>
            </a:pPr>
            <a:r>
              <a:rPr lang="en-IE"/>
              <a:t>				= 218.14kg</a:t>
            </a:r>
          </a:p>
        </p:txBody>
      </p:sp>
    </p:spTree>
    <p:extLst>
      <p:ext uri="{BB962C8B-B14F-4D97-AF65-F5344CB8AC3E}">
        <p14:creationId xmlns:p14="http://schemas.microsoft.com/office/powerpoint/2010/main" val="23200936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4"/>
          <p:cNvSpPr/>
          <p:nvPr/>
        </p:nvSpPr>
        <p:spPr>
          <a:xfrm>
            <a:off x="388484" y="476778"/>
            <a:ext cx="5860116" cy="5920653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3490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8" name="Google Shape;108;p14"/>
          <p:cNvCxnSpPr/>
          <p:nvPr/>
        </p:nvCxnSpPr>
        <p:spPr>
          <a:xfrm>
            <a:off x="2625090" y="4424906"/>
            <a:ext cx="2971800" cy="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9" name="Google Shape;109;p14"/>
          <p:cNvSpPr/>
          <p:nvPr/>
        </p:nvSpPr>
        <p:spPr>
          <a:xfrm>
            <a:off x="6379304" y="476778"/>
            <a:ext cx="3139811" cy="5920653"/>
          </a:xfrm>
          <a:prstGeom prst="rect">
            <a:avLst/>
          </a:prstGeom>
          <a:solidFill>
            <a:srgbClr val="DDD9C3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3400" y="618026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4"/>
          <p:cNvSpPr txBox="1">
            <a:spLocks noGrp="1"/>
          </p:cNvSpPr>
          <p:nvPr>
            <p:ph type="title"/>
          </p:nvPr>
        </p:nvSpPr>
        <p:spPr>
          <a:xfrm>
            <a:off x="908549" y="1269255"/>
            <a:ext cx="4839537" cy="30389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 algn="r">
              <a:lnSpc>
                <a:spcPct val="90000"/>
              </a:lnSpc>
              <a:buClr>
                <a:schemeClr val="lt1"/>
              </a:buClr>
              <a:buSzPts val="1700"/>
            </a:pPr>
            <a:r>
              <a:rPr lang="en-GB" sz="40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NEQ and UN T/PCC Ammunition Managers </a:t>
            </a:r>
          </a:p>
        </p:txBody>
      </p:sp>
    </p:spTree>
    <p:extLst>
      <p:ext uri="{BB962C8B-B14F-4D97-AF65-F5344CB8AC3E}">
        <p14:creationId xmlns:p14="http://schemas.microsoft.com/office/powerpoint/2010/main" val="7724006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6223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6" y="124021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2F4E5-D558-204E-985D-CE526016FE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14300" indent="0">
              <a:buNone/>
            </a:pPr>
            <a:endParaRPr lang="en-GB" sz="2800" dirty="0">
              <a:latin typeface="+mj-lt"/>
            </a:endParaRPr>
          </a:p>
        </p:txBody>
      </p:sp>
      <p:pic>
        <p:nvPicPr>
          <p:cNvPr id="2" name="Picture 3" descr="Map&#10;&#10;Description automatically generated">
            <a:extLst>
              <a:ext uri="{FF2B5EF4-FFF2-40B4-BE49-F238E27FC236}">
                <a16:creationId xmlns:a16="http://schemas.microsoft.com/office/drawing/2014/main" id="{457008B3-9C65-48D4-80F4-0D13E5BC15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187" y="1242244"/>
            <a:ext cx="7210807" cy="5393995"/>
          </a:xfrm>
          <a:prstGeom prst="rect">
            <a:avLst/>
          </a:prstGeom>
        </p:spPr>
      </p:pic>
      <p:pic>
        <p:nvPicPr>
          <p:cNvPr id="4" name="Graphic 4" descr="Document with solid fill">
            <a:extLst>
              <a:ext uri="{FF2B5EF4-FFF2-40B4-BE49-F238E27FC236}">
                <a16:creationId xmlns:a16="http://schemas.microsoft.com/office/drawing/2014/main" id="{3394DC6A-6B6E-4A0E-8083-4186AB5ABC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62558" y="446533"/>
            <a:ext cx="516335" cy="5338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379723-6051-42F0-8736-229FBF371275}"/>
              </a:ext>
            </a:extLst>
          </p:cNvPr>
          <p:cNvSpPr txBox="1"/>
          <p:nvPr/>
        </p:nvSpPr>
        <p:spPr>
          <a:xfrm>
            <a:off x="7860170" y="554059"/>
            <a:ext cx="122185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See Handout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0372D1-08BA-45D8-8D39-CEBB2BC70C73}"/>
              </a:ext>
            </a:extLst>
          </p:cNvPr>
          <p:cNvSpPr txBox="1"/>
          <p:nvPr/>
        </p:nvSpPr>
        <p:spPr>
          <a:xfrm>
            <a:off x="7324636" y="1754027"/>
            <a:ext cx="2198371" cy="3862596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100" b="1" dirty="0"/>
              <a:t>Container 1</a:t>
            </a:r>
            <a:endParaRPr lang="en-US" sz="1100" dirty="0"/>
          </a:p>
          <a:p>
            <a:r>
              <a:rPr lang="en-US" sz="1100" dirty="0"/>
              <a:t>100 rounds 84mm HEAT</a:t>
            </a:r>
          </a:p>
          <a:p>
            <a:r>
              <a:rPr lang="en-US" sz="1100" dirty="0"/>
              <a:t>300 rounds AT4 SRAAW</a:t>
            </a:r>
          </a:p>
          <a:p>
            <a:endParaRPr lang="en-US" sz="1100" dirty="0"/>
          </a:p>
          <a:p>
            <a:r>
              <a:rPr lang="en-US" sz="1100" b="1" dirty="0"/>
              <a:t>Container 2</a:t>
            </a:r>
            <a:endParaRPr lang="en-US" sz="1100" dirty="0"/>
          </a:p>
          <a:p>
            <a:r>
              <a:rPr lang="en-US" sz="1100" dirty="0"/>
              <a:t>100 rounds 81mm SMK </a:t>
            </a:r>
          </a:p>
          <a:p>
            <a:r>
              <a:rPr lang="en-US" sz="1100" dirty="0"/>
              <a:t>200 bombs 60mm SMK</a:t>
            </a:r>
          </a:p>
          <a:p>
            <a:endParaRPr lang="en-US" sz="1100" dirty="0"/>
          </a:p>
          <a:p>
            <a:r>
              <a:rPr lang="en-US" sz="1100" b="1" dirty="0"/>
              <a:t>Container 3</a:t>
            </a:r>
          </a:p>
          <a:p>
            <a:r>
              <a:rPr lang="en-US" sz="1100" dirty="0"/>
              <a:t>50 x Shell 105mm HE</a:t>
            </a:r>
          </a:p>
          <a:p>
            <a:r>
              <a:rPr lang="en-US" sz="1100" dirty="0"/>
              <a:t>20 x Grenade M72 HE</a:t>
            </a:r>
          </a:p>
          <a:p>
            <a:r>
              <a:rPr lang="en-US" sz="1100" dirty="0"/>
              <a:t>100 x Bomb Mortar 60mm HE</a:t>
            </a:r>
          </a:p>
          <a:p>
            <a:r>
              <a:rPr lang="en-US" sz="1100" dirty="0"/>
              <a:t>500 x Round 40mm HE</a:t>
            </a:r>
          </a:p>
          <a:p>
            <a:r>
              <a:rPr lang="en-US" sz="1100" dirty="0"/>
              <a:t>500 x Round 20mm HE</a:t>
            </a:r>
          </a:p>
          <a:p>
            <a:r>
              <a:rPr lang="en-US" sz="1100" dirty="0"/>
              <a:t>5000 x Round 5.56mm BALL NATO</a:t>
            </a:r>
          </a:p>
          <a:p>
            <a:r>
              <a:rPr lang="en-US" sz="1100" dirty="0"/>
              <a:t>5000 x Round 7.62mm BALL</a:t>
            </a:r>
          </a:p>
          <a:p>
            <a:r>
              <a:rPr lang="en-US" sz="1100" dirty="0"/>
              <a:t>5000 x Round 7.65mm BALL</a:t>
            </a:r>
          </a:p>
          <a:p>
            <a:r>
              <a:rPr lang="en-US" sz="1100" dirty="0"/>
              <a:t>120 x Grenade Smoke Screening</a:t>
            </a:r>
          </a:p>
          <a:p>
            <a:pPr algn="just"/>
            <a:endParaRPr lang="en-US" sz="1100" dirty="0"/>
          </a:p>
          <a:p>
            <a:pPr algn="l"/>
            <a:endParaRPr lang="en-US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41D4908-7579-4FBD-8D71-5F8A040E029E}"/>
              </a:ext>
            </a:extLst>
          </p:cNvPr>
          <p:cNvCxnSpPr/>
          <p:nvPr/>
        </p:nvCxnSpPr>
        <p:spPr>
          <a:xfrm flipH="1" flipV="1">
            <a:off x="6508483" y="5296211"/>
            <a:ext cx="727957" cy="6284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Arrow: Notched Right 7">
            <a:extLst>
              <a:ext uri="{FF2B5EF4-FFF2-40B4-BE49-F238E27FC236}">
                <a16:creationId xmlns:a16="http://schemas.microsoft.com/office/drawing/2014/main" id="{3D0AAB62-39ED-4926-A364-FBB3EA8A511C}"/>
              </a:ext>
            </a:extLst>
          </p:cNvPr>
          <p:cNvSpPr/>
          <p:nvPr/>
        </p:nvSpPr>
        <p:spPr>
          <a:xfrm rot="13500000">
            <a:off x="4546661" y="4289865"/>
            <a:ext cx="1962656" cy="492945"/>
          </a:xfrm>
          <a:prstGeom prst="notched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6893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6223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6" y="124021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Exercise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2F4E5-D558-204E-985D-CE526016FE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800" dirty="0">
                <a:latin typeface="+mj-lt"/>
              </a:rPr>
              <a:t>Identify the NEQ for each nature of ammunition in the convoy</a:t>
            </a:r>
            <a:br>
              <a:rPr lang="en-GB" sz="2800" dirty="0">
                <a:latin typeface="+mj-lt"/>
              </a:rPr>
            </a:br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Determine the NEQ for each vehicle load</a:t>
            </a:r>
            <a:br>
              <a:rPr lang="en-GB" sz="2800" dirty="0">
                <a:latin typeface="+mj-lt"/>
              </a:rPr>
            </a:br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Provide the total NEQ for the Convoy</a:t>
            </a:r>
            <a:br>
              <a:rPr lang="en-GB" sz="2800" dirty="0">
                <a:latin typeface="+mj-lt"/>
              </a:rPr>
            </a:br>
            <a:endParaRPr lang="en-GB" sz="2800" dirty="0">
              <a:latin typeface="+mj-lt"/>
            </a:endParaRPr>
          </a:p>
          <a:p>
            <a:r>
              <a:rPr lang="en-GB" sz="2800" dirty="0">
                <a:latin typeface="+mj-lt"/>
              </a:rPr>
              <a:t>Make a list of safety considerations for the transport of this quantity of ammunition to FOLSA</a:t>
            </a:r>
          </a:p>
        </p:txBody>
      </p:sp>
    </p:spTree>
    <p:extLst>
      <p:ext uri="{BB962C8B-B14F-4D97-AF65-F5344CB8AC3E}">
        <p14:creationId xmlns:p14="http://schemas.microsoft.com/office/powerpoint/2010/main" val="1528088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6" name="Google Shape;76;p13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7" name="Google Shape;7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3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Century Gothic"/>
              <a:buNone/>
            </a:pPr>
            <a:r>
              <a:rPr lang="en-GB" sz="4000">
                <a:solidFill>
                  <a:srgbClr val="FFFFFF"/>
                </a:solidFill>
                <a:latin typeface="+mj-lt"/>
                <a:cs typeface="Arial" panose="020B0604020202020204" pitchFamily="34" charset="0"/>
                <a:sym typeface="Century Gothic"/>
              </a:rPr>
              <a:t>Lesson overview</a:t>
            </a:r>
            <a:endParaRPr lang="en-GB" sz="4000">
              <a:solidFill>
                <a:srgbClr val="FFFFFF"/>
              </a:solidFill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E74AEC4-AEE4-9745-BA02-BCF11731E7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43910042"/>
              </p:ext>
            </p:extLst>
          </p:nvPr>
        </p:nvGraphicFramePr>
        <p:xfrm>
          <a:off x="4116206" y="712269"/>
          <a:ext cx="5363459" cy="4952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/>
          <p:nvPr/>
        </p:nvSpPr>
        <p:spPr>
          <a:xfrm>
            <a:off x="0" y="0"/>
            <a:ext cx="376675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6" name="Google Shape;76;p13"/>
          <p:cNvCxnSpPr/>
          <p:nvPr/>
        </p:nvCxnSpPr>
        <p:spPr>
          <a:xfrm rot="10800000">
            <a:off x="619125" y="2971800"/>
            <a:ext cx="0" cy="914400"/>
          </a:xfrm>
          <a:prstGeom prst="straightConnector1">
            <a:avLst/>
          </a:prstGeom>
          <a:noFill/>
          <a:ln w="19050" cap="flat" cmpd="sng">
            <a:solidFill>
              <a:srgbClr val="FFFFFF">
                <a:alpha val="80000"/>
              </a:srgbClr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77" name="Google Shape;77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3"/>
          <p:cNvSpPr txBox="1">
            <a:spLocks noGrp="1"/>
          </p:cNvSpPr>
          <p:nvPr>
            <p:ph type="title"/>
          </p:nvPr>
        </p:nvSpPr>
        <p:spPr>
          <a:xfrm>
            <a:off x="766412" y="712269"/>
            <a:ext cx="2738936" cy="55022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100"/>
              <a:buFont typeface="Century Gothic"/>
              <a:buNone/>
            </a:pPr>
            <a:r>
              <a:rPr lang="en-GB" sz="4000">
                <a:solidFill>
                  <a:srgbClr val="FFFFFF"/>
                </a:solidFill>
                <a:latin typeface="+mj-lt"/>
                <a:cs typeface="Arial" panose="020B0604020202020204" pitchFamily="34" charset="0"/>
                <a:sym typeface="Century Gothic"/>
              </a:rPr>
              <a:t>Lesson overview</a:t>
            </a:r>
            <a:endParaRPr lang="en-GB" sz="4000">
              <a:solidFill>
                <a:srgbClr val="FFFFFF"/>
              </a:solidFill>
              <a:latin typeface="+mj-lt"/>
              <a:cs typeface="Arial" panose="020B0604020202020204" pitchFamily="34" charset="0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E74AEC4-AEE4-9745-BA02-BCF11731E7A1}"/>
              </a:ext>
            </a:extLst>
          </p:cNvPr>
          <p:cNvGraphicFramePr/>
          <p:nvPr/>
        </p:nvGraphicFramePr>
        <p:xfrm>
          <a:off x="4116206" y="712269"/>
          <a:ext cx="5363459" cy="4952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568574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14141"/>
        </a:solidFill>
        <a:effectLst/>
      </p:bgPr>
    </p:bg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27"/>
          <p:cNvSpPr/>
          <p:nvPr/>
        </p:nvSpPr>
        <p:spPr>
          <a:xfrm>
            <a:off x="6597394" y="0"/>
            <a:ext cx="3308606" cy="68580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7"/>
          <p:cNvSpPr txBox="1">
            <a:spLocks noGrp="1"/>
          </p:cNvSpPr>
          <p:nvPr>
            <p:ph type="title"/>
          </p:nvPr>
        </p:nvSpPr>
        <p:spPr>
          <a:xfrm>
            <a:off x="831396" y="965198"/>
            <a:ext cx="5497438" cy="49276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Calibri"/>
              <a:buNone/>
            </a:pPr>
            <a:r>
              <a:rPr lang="en-GB" sz="6000">
                <a:solidFill>
                  <a:schemeClr val="lt1"/>
                </a:solidFill>
                <a:latin typeface="+mj-lt"/>
                <a:ea typeface="Calibri"/>
                <a:cs typeface="Calibri"/>
                <a:sym typeface="Calibri"/>
              </a:rPr>
              <a:t>Questions?</a:t>
            </a:r>
            <a:endParaRPr lang="en-GB">
              <a:latin typeface="+mj-lt"/>
            </a:endParaRPr>
          </a:p>
        </p:txBody>
      </p:sp>
      <p:pic>
        <p:nvPicPr>
          <p:cNvPr id="265" name="Google Shape;265;p2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5338" y="76200"/>
            <a:ext cx="600462" cy="509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1"/>
          <p:cNvSpPr txBox="1">
            <a:spLocks noGrp="1"/>
          </p:cNvSpPr>
          <p:nvPr>
            <p:ph type="body" idx="2"/>
          </p:nvPr>
        </p:nvSpPr>
        <p:spPr>
          <a:xfrm>
            <a:off x="3785747" y="5321301"/>
            <a:ext cx="6150417" cy="1154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</a:pPr>
            <a:r>
              <a:rPr lang="en-GB"/>
              <a:t>Look Ahead:</a:t>
            </a:r>
            <a:br>
              <a:rPr lang="en-GB"/>
            </a:br>
            <a:r>
              <a:rPr lang="en-GB"/>
              <a:t>Ammunition Safe Storage</a:t>
            </a:r>
          </a:p>
          <a:p>
            <a:pPr marL="0" indent="0">
              <a:spcBef>
                <a:spcPts val="0"/>
              </a:spcBef>
            </a:pPr>
            <a:endParaRPr/>
          </a:p>
          <a:p>
            <a:pPr marL="0" indent="0"/>
            <a:endParaRPr/>
          </a:p>
          <a:p>
            <a:pPr marL="0" indent="0"/>
            <a:endParaRPr/>
          </a:p>
        </p:txBody>
      </p:sp>
      <p:sp>
        <p:nvSpPr>
          <p:cNvPr id="6" name="Google Shape;57;p1">
            <a:extLst>
              <a:ext uri="{FF2B5EF4-FFF2-40B4-BE49-F238E27FC236}">
                <a16:creationId xmlns:a16="http://schemas.microsoft.com/office/drawing/2014/main" id="{BF07A063-382D-FB4B-8909-06A175C0CDA9}"/>
              </a:ext>
            </a:extLst>
          </p:cNvPr>
          <p:cNvSpPr txBox="1">
            <a:spLocks/>
          </p:cNvSpPr>
          <p:nvPr/>
        </p:nvSpPr>
        <p:spPr>
          <a:xfrm>
            <a:off x="1106571" y="249485"/>
            <a:ext cx="2187575" cy="2083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3180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ctr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ctr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Clr>
                <a:srgbClr val="FFFFFF"/>
              </a:buClr>
            </a:pPr>
            <a:r>
              <a:rPr lang="en-GB" sz="2400" b="1">
                <a:solidFill>
                  <a:srgbClr val="FFFFFF"/>
                </a:solidFill>
                <a:latin typeface="+mn-lt"/>
              </a:rPr>
              <a:t>Weapons and Ammunition Management in UN Peace Operations</a:t>
            </a:r>
            <a:endParaRPr lang="en-GB" sz="2400" b="1"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D8EA1-ADB9-EA4C-BEEC-9161BA6D8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662" y="470294"/>
            <a:ext cx="8353038" cy="1143000"/>
          </a:xfrm>
        </p:spPr>
        <p:txBody>
          <a:bodyPr/>
          <a:lstStyle/>
          <a:p>
            <a:r>
              <a:rPr lang="en-US">
                <a:latin typeface="+mn-lt"/>
              </a:rPr>
              <a:t>Which has the most explosive material?</a:t>
            </a:r>
          </a:p>
        </p:txBody>
      </p:sp>
      <p:pic>
        <p:nvPicPr>
          <p:cNvPr id="5" name="Google Shape;140;p17">
            <a:extLst>
              <a:ext uri="{FF2B5EF4-FFF2-40B4-BE49-F238E27FC236}">
                <a16:creationId xmlns:a16="http://schemas.microsoft.com/office/drawing/2014/main" id="{83321FDF-8C8D-BA40-9023-77304C17255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BFA423B-A576-4080-8CAC-90A4F572EA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445291"/>
            <a:ext cx="3930852" cy="28258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69D5A2-741A-4657-9FD6-3B481E4994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2797497"/>
            <a:ext cx="4679054" cy="212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00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Theory of Explosives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What is an Explosive?</a:t>
            </a:r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altLang="en-US" b="1">
              <a:latin typeface="+mn-lt"/>
              <a:ea typeface="ＭＳ Ｐゴシック" panose="020B0600070205080204" pitchFamily="34" charset="-128"/>
            </a:endParaRPr>
          </a:p>
          <a:p>
            <a:pPr algn="ctr">
              <a:buFontTx/>
              <a:buNone/>
              <a:defRPr/>
            </a:pPr>
            <a:r>
              <a:rPr lang="en-GB" sz="3600"/>
              <a:t>    An explosive is a substance that when initiated, exerts a sudden and intense pressure on its surroundings, by the rapid formation of large quantities of gas</a:t>
            </a:r>
            <a:br>
              <a:rPr lang="en-GB" altLang="en-US" b="1">
                <a:latin typeface="+mn-lt"/>
                <a:ea typeface="ＭＳ Ｐゴシック" panose="020B0600070205080204" pitchFamily="34" charset="-128"/>
              </a:rPr>
            </a:br>
            <a:endParaRPr lang="en-AF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4910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69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Theory of Explosives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altLang="en-US" b="1">
                <a:latin typeface="+mn-lt"/>
                <a:ea typeface="ＭＳ Ｐゴシック" panose="020B0600070205080204" pitchFamily="34" charset="-128"/>
              </a:rPr>
              <a:t>What are the two types of Explosives?</a:t>
            </a:r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b="1">
              <a:latin typeface="+mn-lt"/>
              <a:ea typeface="ＭＳ Ｐゴシック" panose="020B0600070205080204" pitchFamily="34" charset="-128"/>
            </a:endParaRPr>
          </a:p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US" sz="2400" b="1">
                <a:latin typeface="+mn-lt"/>
              </a:rPr>
              <a:t>High Explosives:</a:t>
            </a:r>
          </a:p>
          <a:p>
            <a:pPr marL="412750" lvl="2" indent="-398463">
              <a:spcBef>
                <a:spcPts val="1540"/>
              </a:spcBef>
              <a:buSzPts val="2200"/>
            </a:pPr>
            <a:r>
              <a:rPr lang="en-US">
                <a:latin typeface="+mn-lt"/>
              </a:rPr>
              <a:t>Detonate producing a Shock wave</a:t>
            </a:r>
          </a:p>
          <a:p>
            <a:pPr marL="412750" lvl="2" indent="-398463">
              <a:spcBef>
                <a:spcPts val="1540"/>
              </a:spcBef>
              <a:buSzPts val="2200"/>
            </a:pPr>
            <a:r>
              <a:rPr lang="en-US">
                <a:latin typeface="+mn-lt"/>
              </a:rPr>
              <a:t>Velocity of Detonation (</a:t>
            </a:r>
            <a:r>
              <a:rPr lang="en-US" err="1">
                <a:latin typeface="+mn-lt"/>
              </a:rPr>
              <a:t>VoD</a:t>
            </a:r>
            <a:r>
              <a:rPr lang="en-US">
                <a:latin typeface="+mn-lt"/>
              </a:rPr>
              <a:t>) based on chemical composition</a:t>
            </a:r>
          </a:p>
          <a:p>
            <a:pPr marL="368300" lvl="2" indent="-354013">
              <a:spcBef>
                <a:spcPts val="1540"/>
              </a:spcBef>
              <a:buSzPts val="2200"/>
              <a:buNone/>
            </a:pPr>
            <a:r>
              <a:rPr lang="en-US" b="1">
                <a:latin typeface="+mn-lt"/>
              </a:rPr>
              <a:t>Low Explosives:</a:t>
            </a:r>
          </a:p>
          <a:p>
            <a:pPr marL="368300" lvl="2" indent="-354013">
              <a:spcBef>
                <a:spcPts val="1540"/>
              </a:spcBef>
              <a:buSzPts val="2200"/>
            </a:pPr>
            <a:r>
              <a:rPr lang="en-US">
                <a:latin typeface="+mn-lt"/>
              </a:rPr>
              <a:t>Deflagrate (high speed burning)</a:t>
            </a:r>
          </a:p>
          <a:p>
            <a:pPr marL="368300" lvl="2" indent="-354013">
              <a:spcBef>
                <a:spcPts val="1540"/>
              </a:spcBef>
              <a:buSzPts val="2200"/>
            </a:pPr>
            <a:r>
              <a:rPr lang="en-US">
                <a:latin typeface="+mn-lt"/>
              </a:rPr>
              <a:t>Speed of burning dependent on surface area, density and external pressure </a:t>
            </a:r>
            <a:endParaRPr lang="en-AF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029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D8EA1-ADB9-EA4C-BEEC-9161BA6D85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7662" y="470294"/>
            <a:ext cx="8353038" cy="1143000"/>
          </a:xfrm>
        </p:spPr>
        <p:txBody>
          <a:bodyPr/>
          <a:lstStyle/>
          <a:p>
            <a:r>
              <a:rPr lang="en-US">
                <a:latin typeface="+mn-lt"/>
              </a:rPr>
              <a:t>Classify these as High or Low Explosives</a:t>
            </a:r>
          </a:p>
        </p:txBody>
      </p:sp>
      <p:pic>
        <p:nvPicPr>
          <p:cNvPr id="5" name="Google Shape;140;p17">
            <a:extLst>
              <a:ext uri="{FF2B5EF4-FFF2-40B4-BE49-F238E27FC236}">
                <a16:creationId xmlns:a16="http://schemas.microsoft.com/office/drawing/2014/main" id="{83321FDF-8C8D-BA40-9023-77304C172557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CD2F237-0E58-40A6-B0D1-210EE49B39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770" y="4874242"/>
            <a:ext cx="2779548" cy="159607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87A14C-E732-40CD-B87E-831CF4261C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93318" y="3595448"/>
            <a:ext cx="1709939" cy="123143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FC74095-45C8-43F5-A663-EC6908D2235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6913" y="4956808"/>
            <a:ext cx="4645317" cy="151351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06CDFD3-DB1D-43D0-AAD2-069F160D8EE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3686" y="1890410"/>
            <a:ext cx="2279716" cy="170503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64664A2-AAC9-48DD-B5BC-CBB8BE029AB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71793" y="1901192"/>
            <a:ext cx="5438907" cy="159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471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 dirty="0">
                <a:latin typeface="+mj-lt"/>
                <a:ea typeface="ＭＳ Ｐゴシック" panose="020B0600070205080204" pitchFamily="34" charset="-128"/>
              </a:rPr>
              <a:t> Propellants</a:t>
            </a:r>
            <a:endParaRPr dirty="0"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SzPts val="2200"/>
              <a:buNone/>
            </a:pPr>
            <a:r>
              <a:rPr lang="en-GB" b="1" dirty="0">
                <a:latin typeface="+mn-lt"/>
                <a:ea typeface="ＭＳ Ｐゴシック" panose="020B0600070205080204" pitchFamily="34" charset="-128"/>
              </a:rPr>
              <a:t>Definition</a:t>
            </a:r>
            <a:br>
              <a:rPr lang="en-GB" b="1" dirty="0">
                <a:latin typeface="+mn-lt"/>
                <a:ea typeface="ＭＳ Ｐゴシック" panose="020B0600070205080204" pitchFamily="34" charset="-128"/>
              </a:rPr>
            </a:br>
            <a:endParaRPr lang="en-GB" b="1" dirty="0">
              <a:latin typeface="+mn-lt"/>
              <a:ea typeface="ＭＳ Ｐゴシック" panose="020B0600070205080204" pitchFamily="34" charset="-128"/>
            </a:endParaRPr>
          </a:p>
          <a:p>
            <a:pPr marL="20638" indent="0">
              <a:buFontTx/>
              <a:buNone/>
            </a:pPr>
            <a:r>
              <a:rPr lang="en-GB" altLang="en-US" sz="2800" dirty="0">
                <a:latin typeface="+mn-lt"/>
              </a:rPr>
              <a:t>“An explosive material which undergoes rapid and predictable combustion (without detonation!) resulting in a large volume of heated gas”</a:t>
            </a:r>
            <a:br>
              <a:rPr lang="en-GB" altLang="en-US" sz="2800" dirty="0">
                <a:latin typeface="+mn-lt"/>
              </a:rPr>
            </a:br>
            <a:endParaRPr lang="en-GB" altLang="en-US" sz="2800" dirty="0">
              <a:latin typeface="+mn-lt"/>
            </a:endParaRPr>
          </a:p>
          <a:p>
            <a:pPr marL="114300" indent="0">
              <a:buNone/>
            </a:pPr>
            <a:r>
              <a:rPr lang="en-GB" altLang="en-US" sz="2800" dirty="0">
                <a:latin typeface="+mn-lt"/>
              </a:rPr>
              <a:t>Often used to:</a:t>
            </a:r>
          </a:p>
          <a:p>
            <a:pPr marL="114300" indent="0">
              <a:buNone/>
            </a:pPr>
            <a:endParaRPr lang="en-GB" altLang="en-US" sz="2800" dirty="0">
              <a:latin typeface="+mn-lt"/>
            </a:endParaRPr>
          </a:p>
          <a:p>
            <a:pPr marL="20638" lvl="1" indent="0">
              <a:buNone/>
            </a:pPr>
            <a:r>
              <a:rPr lang="en-GB" altLang="en-US" dirty="0">
                <a:latin typeface="+mn-lt"/>
              </a:rPr>
              <a:t>Propel projectiles, b</a:t>
            </a:r>
            <a:r>
              <a:rPr lang="en-GB" altLang="en-US" sz="2800" dirty="0">
                <a:latin typeface="+mn-lt"/>
              </a:rPr>
              <a:t>ullets and missile </a:t>
            </a:r>
            <a:br>
              <a:rPr lang="en-GB" altLang="en-US" sz="2800" dirty="0">
                <a:latin typeface="+mn-lt"/>
              </a:rPr>
            </a:br>
            <a:r>
              <a:rPr lang="en-GB" altLang="en-US" sz="2800" dirty="0">
                <a:latin typeface="+mn-lt"/>
              </a:rPr>
              <a:t>warheads</a:t>
            </a:r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b="1" dirty="0">
              <a:latin typeface="+mn-lt"/>
              <a:ea typeface="ＭＳ Ｐゴシック" panose="020B0600070205080204" pitchFamily="34" charset="-128"/>
            </a:endParaRPr>
          </a:p>
          <a:p>
            <a:pPr indent="-457200">
              <a:spcBef>
                <a:spcPts val="0"/>
              </a:spcBef>
              <a:buSzPts val="2200"/>
            </a:pPr>
            <a:endParaRPr lang="en-US" dirty="0">
              <a:latin typeface="+mn-lt"/>
            </a:endParaRPr>
          </a:p>
          <a:p>
            <a:pPr lvl="1" indent="-457200">
              <a:spcBef>
                <a:spcPts val="0"/>
              </a:spcBef>
              <a:buSzPts val="2200"/>
            </a:pPr>
            <a:endParaRPr lang="en-US" dirty="0">
              <a:latin typeface="+mn-lt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AE0144-FFE5-4D02-8FB8-3F3093497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7455" y="3927005"/>
            <a:ext cx="4318105" cy="12870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80E0BB5-AB20-4769-8D7C-97833905458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6316" y="3927005"/>
            <a:ext cx="1547921" cy="2068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650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6"/>
          <p:cNvSpPr/>
          <p:nvPr/>
        </p:nvSpPr>
        <p:spPr>
          <a:xfrm>
            <a:off x="261270" y="320040"/>
            <a:ext cx="9383459" cy="6217920"/>
          </a:xfrm>
          <a:prstGeom prst="rect">
            <a:avLst/>
          </a:prstGeom>
          <a:solidFill>
            <a:schemeClr val="dk1">
              <a:alpha val="9803"/>
            </a:schemeClr>
          </a:solidFill>
          <a:ln w="127000" cap="sq" cmpd="thinThick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31813"/>
            <a:ext cx="600462" cy="509981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6"/>
          <p:cNvSpPr txBox="1">
            <a:spLocks noGrp="1"/>
          </p:cNvSpPr>
          <p:nvPr>
            <p:ph type="title"/>
          </p:nvPr>
        </p:nvSpPr>
        <p:spPr>
          <a:xfrm>
            <a:off x="681037" y="123039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>
              <a:buSzPts val="2200"/>
            </a:pPr>
            <a:r>
              <a:rPr lang="en-GB">
                <a:latin typeface="+mj-lt"/>
                <a:ea typeface="ＭＳ Ｐゴシック" panose="020B0600070205080204" pitchFamily="34" charset="-128"/>
              </a:rPr>
              <a:t> Propellants</a:t>
            </a:r>
            <a:endParaRPr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132" name="Google Shape;132;p16"/>
          <p:cNvSpPr txBox="1">
            <a:spLocks noGrp="1"/>
          </p:cNvSpPr>
          <p:nvPr>
            <p:ph type="body" idx="1"/>
          </p:nvPr>
        </p:nvSpPr>
        <p:spPr>
          <a:xfrm>
            <a:off x="681037" y="1448602"/>
            <a:ext cx="8543925" cy="4480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14300" indent="0">
              <a:buNone/>
            </a:pPr>
            <a:r>
              <a:rPr lang="en-GB" sz="2800" b="1">
                <a:latin typeface="+mn-lt"/>
                <a:ea typeface="ＭＳ Ｐゴシック" panose="020B0600070205080204" pitchFamily="34" charset="-128"/>
              </a:rPr>
              <a:t>Composition</a:t>
            </a:r>
          </a:p>
          <a:p>
            <a:pPr marL="114300" indent="0">
              <a:buNone/>
            </a:pPr>
            <a:endParaRPr lang="en-GB" sz="2800" b="1">
              <a:latin typeface="+mn-lt"/>
              <a:ea typeface="ＭＳ Ｐゴシック" panose="020B0600070205080204" pitchFamily="34" charset="-128"/>
            </a:endParaRPr>
          </a:p>
          <a:p>
            <a:pPr marL="114300" indent="0">
              <a:buNone/>
            </a:pPr>
            <a:r>
              <a:rPr lang="en-GB" altLang="en-US" sz="2800"/>
              <a:t>Three basic types of solid gun propellant:</a:t>
            </a:r>
          </a:p>
          <a:p>
            <a:pPr marL="628650" indent="-514350">
              <a:buFont typeface="+mj-lt"/>
              <a:buAutoNum type="arabicPeriod"/>
            </a:pPr>
            <a:endParaRPr lang="en-GB" altLang="en-US" sz="2800">
              <a:latin typeface="+mn-lt"/>
            </a:endParaRPr>
          </a:p>
          <a:p>
            <a:r>
              <a:rPr lang="en-GB" altLang="en-US" sz="2800" b="1">
                <a:latin typeface="+mn-lt"/>
              </a:rPr>
              <a:t>Single base: </a:t>
            </a:r>
            <a:r>
              <a:rPr lang="en-GB" altLang="en-US" sz="2800">
                <a:latin typeface="+mn-lt"/>
              </a:rPr>
              <a:t>Nitrocellulose</a:t>
            </a:r>
          </a:p>
          <a:p>
            <a:r>
              <a:rPr lang="en-GB" altLang="en-US" sz="2800" b="1">
                <a:latin typeface="+mn-lt"/>
              </a:rPr>
              <a:t>Double base: </a:t>
            </a:r>
            <a:r>
              <a:rPr lang="en-GB" altLang="en-US" sz="2800">
                <a:latin typeface="+mn-lt"/>
              </a:rPr>
              <a:t>Nitrocellulose and </a:t>
            </a:r>
            <a:r>
              <a:rPr lang="en-GB" altLang="en-US" sz="2800" err="1">
                <a:latin typeface="+mn-lt"/>
              </a:rPr>
              <a:t>Nitroglycerine</a:t>
            </a:r>
            <a:endParaRPr lang="en-GB" altLang="en-US" sz="2800">
              <a:latin typeface="+mn-lt"/>
            </a:endParaRPr>
          </a:p>
          <a:p>
            <a:r>
              <a:rPr lang="en-GB" altLang="en-US" sz="2800" b="1">
                <a:latin typeface="+mn-lt"/>
              </a:rPr>
              <a:t>Triple based: </a:t>
            </a:r>
            <a:r>
              <a:rPr lang="en-GB" altLang="en-US" sz="2800">
                <a:latin typeface="+mn-lt"/>
              </a:rPr>
              <a:t>Nitrocellulose, </a:t>
            </a:r>
            <a:r>
              <a:rPr lang="en-GB" altLang="en-US" sz="2800" err="1">
                <a:latin typeface="+mn-lt"/>
              </a:rPr>
              <a:t>Nitroglycerine</a:t>
            </a:r>
            <a:r>
              <a:rPr lang="en-GB" altLang="en-US" sz="2800">
                <a:latin typeface="+mn-lt"/>
              </a:rPr>
              <a:t> and Nitroguanidine </a:t>
            </a:r>
          </a:p>
          <a:p>
            <a:pPr lvl="1"/>
            <a:endParaRPr lang="en-GB" altLang="en-US"/>
          </a:p>
          <a:p>
            <a:pPr marL="0" lvl="0" indent="0">
              <a:spcBef>
                <a:spcPts val="0"/>
              </a:spcBef>
              <a:buSzPts val="2200"/>
              <a:buNone/>
            </a:pPr>
            <a:endParaRPr lang="en-GB" b="1">
              <a:latin typeface="+mn-lt"/>
              <a:ea typeface="ＭＳ Ｐゴシック" panose="020B0600070205080204" pitchFamily="34" charset="-128"/>
            </a:endParaRPr>
          </a:p>
          <a:p>
            <a:pPr indent="-457200">
              <a:spcBef>
                <a:spcPts val="0"/>
              </a:spcBef>
              <a:buSzPts val="2200"/>
            </a:pPr>
            <a:endParaRPr lang="en-US">
              <a:latin typeface="+mn-lt"/>
            </a:endParaRPr>
          </a:p>
          <a:p>
            <a:pPr lvl="1" indent="-457200">
              <a:spcBef>
                <a:spcPts val="0"/>
              </a:spcBef>
              <a:buSzPts val="2200"/>
            </a:pP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687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85ec44e-1bab-4c0b-9df0-6ba128686fc9" xsi:nil="true"/>
    <lcf76f155ced4ddcb4097134ff3c332f xmlns="ffaef953-2cda-4d9d-b070-85228d2d3b5f">
      <Terms xmlns="http://schemas.microsoft.com/office/infopath/2007/PartnerControls"/>
    </lcf76f155ced4ddcb4097134ff3c332f>
    <_Flow_SignoffStatus xmlns="ffaef953-2cda-4d9d-b070-85228d2d3b5f" xsi:nil="true"/>
    <_x0023_ xmlns="ffaef953-2cda-4d9d-b070-85228d2d3b5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2" ma:contentTypeDescription="Create a new document." ma:contentTypeScope="" ma:versionID="ec27a2a93bb6a254e48540e5054f4e50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70f94bd43e4a92ff9f0423f892b53530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33B533-DBC3-445F-B32F-CF08BC782585}">
  <ds:schemaRefs>
    <ds:schemaRef ds:uri="http://purl.org/dc/elements/1.1/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b56d6760-b380-4122-9876-28594ce256dd"/>
    <ds:schemaRef ds:uri="52653c9e-d874-4f93-8b61-023a65a31c40"/>
    <ds:schemaRef ds:uri="http://schemas.microsoft.com/office/2006/metadata/properties"/>
    <ds:schemaRef ds:uri="http://www.w3.org/XML/1998/namespace"/>
    <ds:schemaRef ds:uri="985ec44e-1bab-4c0b-9df0-6ba128686fc9"/>
    <ds:schemaRef ds:uri="db065248-edff-472c-af6e-a9abf8433378"/>
  </ds:schemaRefs>
</ds:datastoreItem>
</file>

<file path=customXml/itemProps2.xml><?xml version="1.0" encoding="utf-8"?>
<ds:datastoreItem xmlns:ds="http://schemas.openxmlformats.org/officeDocument/2006/customXml" ds:itemID="{0369F588-2D00-4E40-A657-2A5688BC0B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4940D47-8D62-413E-A567-D96817A24C26}"/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3017</Words>
  <Application>Microsoft Office PowerPoint</Application>
  <PresentationFormat>A4 Paper (210x297 mm)</PresentationFormat>
  <Paragraphs>554</Paragraphs>
  <Slides>32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Office Theme</vt:lpstr>
      <vt:lpstr>PowerPoint Presentation</vt:lpstr>
      <vt:lpstr>Objective</vt:lpstr>
      <vt:lpstr>Lesson overview</vt:lpstr>
      <vt:lpstr>Which has the most explosive material?</vt:lpstr>
      <vt:lpstr> Theory of Explosives</vt:lpstr>
      <vt:lpstr> Theory of Explosives</vt:lpstr>
      <vt:lpstr>Classify these as High or Low Explosives</vt:lpstr>
      <vt:lpstr> Propellants</vt:lpstr>
      <vt:lpstr> Propellants</vt:lpstr>
      <vt:lpstr>Pyrotechnics</vt:lpstr>
      <vt:lpstr>Pyrotechnics</vt:lpstr>
      <vt:lpstr> Theory of Explosives</vt:lpstr>
      <vt:lpstr> Theory of Explosives</vt:lpstr>
      <vt:lpstr>Understanding and Calculating NEQ Understanding and Calculating NEQ</vt:lpstr>
      <vt:lpstr> Definitions</vt:lpstr>
      <vt:lpstr> Markings on Containers</vt:lpstr>
      <vt:lpstr>TNT Equivalence Table for Typical Explosive Compounds</vt:lpstr>
      <vt:lpstr>Calculating the NEQ for an ammunition stack</vt:lpstr>
      <vt:lpstr> Calculate NEQ for an  Ammunition Stack</vt:lpstr>
      <vt:lpstr> Calculate NEQ for an  Ammunition Stack</vt:lpstr>
      <vt:lpstr>Calculating the NEQ for an ammunition store</vt:lpstr>
      <vt:lpstr> Calculate the NEQ for an  Ammunition Store</vt:lpstr>
      <vt:lpstr> Calculate NEQ for an  Ammunition Store</vt:lpstr>
      <vt:lpstr>Calculating the NEQ for an ammunition in transit</vt:lpstr>
      <vt:lpstr> Calculate the NEQ for an  Ammunition in Transit</vt:lpstr>
      <vt:lpstr> Calculate NEQ for an  Ammunition in Transit</vt:lpstr>
      <vt:lpstr>NEQ and UN T/PCC Ammunition Managers </vt:lpstr>
      <vt:lpstr>Exercise</vt:lpstr>
      <vt:lpstr>Exercise</vt:lpstr>
      <vt:lpstr>Lesson overview</vt:lpstr>
      <vt:lpstr>Questions?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1.1: Explosive Ordnance Recognition</dc:title>
  <dc:creator>Grantham Andrew</dc:creator>
  <cp:lastModifiedBy>Grantham Andrew</cp:lastModifiedBy>
  <cp:revision>103</cp:revision>
  <cp:lastPrinted>2021-11-11T15:24:50Z</cp:lastPrinted>
  <dcterms:modified xsi:type="dcterms:W3CDTF">2024-05-15T19:51:04Z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0x010100F372E8650E46014EAF79EEADA3EEAFEB</vt:lpwstr>
  </property>
  <property fmtid="{D5CDD505-2E9C-101B-9397-08002B2CF9AE}" pid="3" name="TaxKeyword">
    <vt:lpwstr/>
  </property>
  <property fmtid="{D5CDD505-2E9C-101B-9397-08002B2CF9AE}" pid="4" name="Order">
    <vt:r8>1980500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_SourceUrl">
    <vt:lpwstr/>
  </property>
  <property fmtid="{D5CDD505-2E9C-101B-9397-08002B2CF9AE}" pid="8" name="_SharedFileIndex">
    <vt:lpwstr/>
  </property>
  <property fmtid="{D5CDD505-2E9C-101B-9397-08002B2CF9AE}" pid="9" name="TemplateUrl">
    <vt:lpwstr/>
  </property>
  <property fmtid="{D5CDD505-2E9C-101B-9397-08002B2CF9AE}" pid="10" name="ComplianceAssetId">
    <vt:lpwstr/>
  </property>
  <property fmtid="{D5CDD505-2E9C-101B-9397-08002B2CF9AE}" pid="11" name="PDF?">
    <vt:bool>false</vt:bool>
  </property>
  <property fmtid="{D5CDD505-2E9C-101B-9397-08002B2CF9AE}" pid="12" name="_ExtendedDescription">
    <vt:lpwstr/>
  </property>
  <property fmtid="{D5CDD505-2E9C-101B-9397-08002B2CF9AE}" pid="13" name="MediaServiceImageTags">
    <vt:lpwstr/>
  </property>
</Properties>
</file>